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5" r:id="rId2"/>
  </p:sldMasterIdLst>
  <p:notesMasterIdLst>
    <p:notesMasterId r:id="rId50"/>
  </p:notesMasterIdLst>
  <p:sldIdLst>
    <p:sldId id="256" r:id="rId3"/>
    <p:sldId id="2147469285" r:id="rId4"/>
    <p:sldId id="311" r:id="rId5"/>
    <p:sldId id="318" r:id="rId6"/>
    <p:sldId id="1427" r:id="rId7"/>
    <p:sldId id="1508" r:id="rId8"/>
    <p:sldId id="2147469289" r:id="rId9"/>
    <p:sldId id="2147469286" r:id="rId10"/>
    <p:sldId id="2147469287" r:id="rId11"/>
    <p:sldId id="312" r:id="rId12"/>
    <p:sldId id="313" r:id="rId13"/>
    <p:sldId id="314" r:id="rId14"/>
    <p:sldId id="315" r:id="rId15"/>
    <p:sldId id="316" r:id="rId16"/>
    <p:sldId id="317" r:id="rId17"/>
    <p:sldId id="2147469288" r:id="rId18"/>
    <p:sldId id="423" r:id="rId19"/>
    <p:sldId id="258" r:id="rId20"/>
    <p:sldId id="2147469293" r:id="rId21"/>
    <p:sldId id="2147469294" r:id="rId22"/>
    <p:sldId id="261" r:id="rId23"/>
    <p:sldId id="262" r:id="rId24"/>
    <p:sldId id="259" r:id="rId25"/>
    <p:sldId id="2147469290" r:id="rId26"/>
    <p:sldId id="425" r:id="rId27"/>
    <p:sldId id="1737" r:id="rId28"/>
    <p:sldId id="2147469295" r:id="rId29"/>
    <p:sldId id="2147469291" r:id="rId30"/>
    <p:sldId id="2076138670" r:id="rId31"/>
    <p:sldId id="2147469292" r:id="rId32"/>
    <p:sldId id="2076138671"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9" r:id="rId49"/>
  </p:sldIdLst>
  <p:sldSz cx="9144000" cy="5143500" type="screen16x9"/>
  <p:notesSz cx="7023100" cy="9309100"/>
  <p:defaultText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09" algn="l" defTabSz="457154" rtl="0" eaLnBrk="1" latinLnBrk="0" hangingPunct="1">
      <a:defRPr sz="1800" kern="1200">
        <a:solidFill>
          <a:schemeClr val="tx1"/>
        </a:solidFill>
        <a:latin typeface="+mn-lt"/>
        <a:ea typeface="+mn-ea"/>
        <a:cs typeface="+mn-cs"/>
      </a:defRPr>
    </a:lvl3pPr>
    <a:lvl4pPr marL="1371463" algn="l" defTabSz="457154" rtl="0" eaLnBrk="1" latinLnBrk="0" hangingPunct="1">
      <a:defRPr sz="1800" kern="1200">
        <a:solidFill>
          <a:schemeClr val="tx1"/>
        </a:solidFill>
        <a:latin typeface="+mn-lt"/>
        <a:ea typeface="+mn-ea"/>
        <a:cs typeface="+mn-cs"/>
      </a:defRPr>
    </a:lvl4pPr>
    <a:lvl5pPr marL="1828618"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4" algn="l" defTabSz="4571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ffy, Matisse" initials="BM" lastIdx="20" clrIdx="0">
    <p:extLst>
      <p:ext uri="{19B8F6BF-5375-455C-9EA6-DF929625EA0E}">
        <p15:presenceInfo xmlns:p15="http://schemas.microsoft.com/office/powerpoint/2012/main" userId="S-1-5-21-1315882459-817801392-1359842108-15124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51B1"/>
    <a:srgbClr val="860086"/>
    <a:srgbClr val="B60179"/>
    <a:srgbClr val="11512C"/>
    <a:srgbClr val="C61F25"/>
    <a:srgbClr val="C721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007" autoAdjust="0"/>
    <p:restoredTop sz="98366" autoAdjust="0"/>
  </p:normalViewPr>
  <p:slideViewPr>
    <p:cSldViewPr snapToGrid="0" snapToObjects="1">
      <p:cViewPr varScale="1">
        <p:scale>
          <a:sx n="104" d="100"/>
          <a:sy n="104" d="100"/>
        </p:scale>
        <p:origin x="197" y="7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Control</a:t>
            </a:r>
            <a:r>
              <a:rPr lang="en-US" baseline="0" dirty="0"/>
              <a:t> loop – frequency response</a:t>
            </a:r>
            <a:endParaRPr lang="en-US" dirty="0"/>
          </a:p>
        </c:rich>
      </c:tx>
      <c:overlay val="0"/>
    </c:title>
    <c:autoTitleDeleted val="0"/>
    <c:plotArea>
      <c:layout>
        <c:manualLayout>
          <c:layoutTarget val="inner"/>
          <c:xMode val="edge"/>
          <c:yMode val="edge"/>
          <c:x val="0.15476293446273762"/>
          <c:y val="0.10330578512396695"/>
          <c:w val="0.68968324982104512"/>
          <c:h val="0.67306694650777099"/>
        </c:manualLayout>
      </c:layout>
      <c:scatterChart>
        <c:scatterStyle val="smoothMarker"/>
        <c:varyColors val="0"/>
        <c:ser>
          <c:idx val="0"/>
          <c:order val="0"/>
          <c:tx>
            <c:strRef>
              <c:f>Sheet1!$B$1</c:f>
              <c:strCache>
                <c:ptCount val="1"/>
                <c:pt idx="0">
                  <c:v>MAGNITUDE (dB)</c:v>
                </c:pt>
              </c:strCache>
            </c:strRef>
          </c:tx>
          <c:spPr>
            <a:ln w="38122">
              <a:solidFill>
                <a:schemeClr val="tx2"/>
              </a:solidFill>
              <a:prstDash val="solid"/>
            </a:ln>
          </c:spPr>
          <c:marker>
            <c:symbol val="none"/>
          </c:marker>
          <c:xVal>
            <c:numRef>
              <c:f>Sheet1!$A$2:$A$49</c:f>
              <c:numCache>
                <c:formatCode>General</c:formatCode>
                <c:ptCount val="48"/>
                <c:pt idx="0">
                  <c:v>100</c:v>
                </c:pt>
                <c:pt idx="1">
                  <c:v>118</c:v>
                </c:pt>
                <c:pt idx="2">
                  <c:v>140</c:v>
                </c:pt>
                <c:pt idx="3">
                  <c:v>166</c:v>
                </c:pt>
                <c:pt idx="4">
                  <c:v>197</c:v>
                </c:pt>
                <c:pt idx="5">
                  <c:v>233</c:v>
                </c:pt>
                <c:pt idx="6">
                  <c:v>276</c:v>
                </c:pt>
                <c:pt idx="7">
                  <c:v>327</c:v>
                </c:pt>
                <c:pt idx="8">
                  <c:v>387</c:v>
                </c:pt>
                <c:pt idx="9">
                  <c:v>459</c:v>
                </c:pt>
                <c:pt idx="10">
                  <c:v>543</c:v>
                </c:pt>
                <c:pt idx="11">
                  <c:v>644</c:v>
                </c:pt>
                <c:pt idx="12">
                  <c:v>762</c:v>
                </c:pt>
                <c:pt idx="13">
                  <c:v>903</c:v>
                </c:pt>
                <c:pt idx="14">
                  <c:v>1070</c:v>
                </c:pt>
                <c:pt idx="15">
                  <c:v>1270</c:v>
                </c:pt>
                <c:pt idx="16">
                  <c:v>1500</c:v>
                </c:pt>
                <c:pt idx="17">
                  <c:v>1780</c:v>
                </c:pt>
                <c:pt idx="18">
                  <c:v>2100</c:v>
                </c:pt>
                <c:pt idx="19">
                  <c:v>2490</c:v>
                </c:pt>
                <c:pt idx="20">
                  <c:v>2950</c:v>
                </c:pt>
                <c:pt idx="21">
                  <c:v>3500</c:v>
                </c:pt>
                <c:pt idx="22">
                  <c:v>4140</c:v>
                </c:pt>
                <c:pt idx="23">
                  <c:v>4910</c:v>
                </c:pt>
                <c:pt idx="24">
                  <c:v>5810</c:v>
                </c:pt>
                <c:pt idx="25">
                  <c:v>6880</c:v>
                </c:pt>
                <c:pt idx="26">
                  <c:v>8150</c:v>
                </c:pt>
                <c:pt idx="27">
                  <c:v>9660</c:v>
                </c:pt>
                <c:pt idx="28">
                  <c:v>11400</c:v>
                </c:pt>
                <c:pt idx="29">
                  <c:v>13500</c:v>
                </c:pt>
                <c:pt idx="30">
                  <c:v>16000</c:v>
                </c:pt>
                <c:pt idx="31">
                  <c:v>19000</c:v>
                </c:pt>
                <c:pt idx="32">
                  <c:v>22500</c:v>
                </c:pt>
                <c:pt idx="33">
                  <c:v>26700</c:v>
                </c:pt>
                <c:pt idx="34">
                  <c:v>31600</c:v>
                </c:pt>
                <c:pt idx="35">
                  <c:v>37400</c:v>
                </c:pt>
                <c:pt idx="36">
                  <c:v>44300</c:v>
                </c:pt>
                <c:pt idx="37">
                  <c:v>52500</c:v>
                </c:pt>
                <c:pt idx="38">
                  <c:v>62100</c:v>
                </c:pt>
                <c:pt idx="39">
                  <c:v>73600</c:v>
                </c:pt>
                <c:pt idx="40">
                  <c:v>87200</c:v>
                </c:pt>
                <c:pt idx="41">
                  <c:v>103000</c:v>
                </c:pt>
                <c:pt idx="42">
                  <c:v>122000</c:v>
                </c:pt>
                <c:pt idx="43">
                  <c:v>145000</c:v>
                </c:pt>
                <c:pt idx="44">
                  <c:v>172000</c:v>
                </c:pt>
                <c:pt idx="45">
                  <c:v>203000</c:v>
                </c:pt>
                <c:pt idx="46">
                  <c:v>241000</c:v>
                </c:pt>
                <c:pt idx="47">
                  <c:v>285000</c:v>
                </c:pt>
              </c:numCache>
            </c:numRef>
          </c:xVal>
          <c:yVal>
            <c:numRef>
              <c:f>Sheet1!$B$2:$B$49</c:f>
              <c:numCache>
                <c:formatCode>General</c:formatCode>
                <c:ptCount val="48"/>
                <c:pt idx="0">
                  <c:v>49.013629998948403</c:v>
                </c:pt>
                <c:pt idx="1">
                  <c:v>47.319339285743901</c:v>
                </c:pt>
                <c:pt idx="2">
                  <c:v>46.106228235616399</c:v>
                </c:pt>
                <c:pt idx="3">
                  <c:v>44.945541940157199</c:v>
                </c:pt>
                <c:pt idx="4">
                  <c:v>43.721623778574099</c:v>
                </c:pt>
                <c:pt idx="5">
                  <c:v>41.731266184556901</c:v>
                </c:pt>
                <c:pt idx="6">
                  <c:v>40.653347823313801</c:v>
                </c:pt>
                <c:pt idx="7">
                  <c:v>39.390484781020298</c:v>
                </c:pt>
                <c:pt idx="8">
                  <c:v>37.791852460393301</c:v>
                </c:pt>
                <c:pt idx="9">
                  <c:v>36.3521772347531</c:v>
                </c:pt>
                <c:pt idx="10">
                  <c:v>34.886170609489703</c:v>
                </c:pt>
                <c:pt idx="11">
                  <c:v>33.411110719001499</c:v>
                </c:pt>
                <c:pt idx="12">
                  <c:v>32.061198189348097</c:v>
                </c:pt>
                <c:pt idx="13">
                  <c:v>30.525900764273</c:v>
                </c:pt>
                <c:pt idx="14">
                  <c:v>29.110344278594301</c:v>
                </c:pt>
                <c:pt idx="15">
                  <c:v>27.665196431236399</c:v>
                </c:pt>
                <c:pt idx="16">
                  <c:v>26.211811877208</c:v>
                </c:pt>
                <c:pt idx="17">
                  <c:v>24.765736842196102</c:v>
                </c:pt>
                <c:pt idx="18">
                  <c:v>23.327205394380901</c:v>
                </c:pt>
                <c:pt idx="19">
                  <c:v>21.807447720278699</c:v>
                </c:pt>
                <c:pt idx="20">
                  <c:v>20.405186139596299</c:v>
                </c:pt>
                <c:pt idx="21">
                  <c:v>18.914189954396601</c:v>
                </c:pt>
                <c:pt idx="22">
                  <c:v>17.485989418588002</c:v>
                </c:pt>
                <c:pt idx="23">
                  <c:v>16.022279991003501</c:v>
                </c:pt>
                <c:pt idx="24">
                  <c:v>14.6296502776355</c:v>
                </c:pt>
                <c:pt idx="25">
                  <c:v>13.1472797613688</c:v>
                </c:pt>
                <c:pt idx="26">
                  <c:v>11.673908353604901</c:v>
                </c:pt>
                <c:pt idx="27">
                  <c:v>10.179877891120301</c:v>
                </c:pt>
                <c:pt idx="28">
                  <c:v>8.7133289776128908</c:v>
                </c:pt>
                <c:pt idx="29">
                  <c:v>7.2364248062425096</c:v>
                </c:pt>
                <c:pt idx="30">
                  <c:v>5.7102286747107103</c:v>
                </c:pt>
                <c:pt idx="31">
                  <c:v>4.1791520233844803</c:v>
                </c:pt>
                <c:pt idx="32">
                  <c:v>2.644498036766</c:v>
                </c:pt>
                <c:pt idx="33">
                  <c:v>1.0519792422031999</c:v>
                </c:pt>
                <c:pt idx="34">
                  <c:v>-0.62135972260864902</c:v>
                </c:pt>
                <c:pt idx="35">
                  <c:v>-2.2975783019750899</c:v>
                </c:pt>
                <c:pt idx="36">
                  <c:v>-4.0766111495344397</c:v>
                </c:pt>
                <c:pt idx="37">
                  <c:v>-5.9284581055184304</c:v>
                </c:pt>
                <c:pt idx="38">
                  <c:v>-7.9135796616351897</c:v>
                </c:pt>
                <c:pt idx="39">
                  <c:v>-9.9812836290599307</c:v>
                </c:pt>
                <c:pt idx="40">
                  <c:v>-12.1605829388022</c:v>
                </c:pt>
                <c:pt idx="41">
                  <c:v>-14.476608953707199</c:v>
                </c:pt>
                <c:pt idx="42">
                  <c:v>-16.930199257873799</c:v>
                </c:pt>
                <c:pt idx="43">
                  <c:v>-19.467900557104699</c:v>
                </c:pt>
                <c:pt idx="44">
                  <c:v>-22.090296472416998</c:v>
                </c:pt>
                <c:pt idx="45">
                  <c:v>-24.781254005216699</c:v>
                </c:pt>
                <c:pt idx="46">
                  <c:v>-27.5091761984295</c:v>
                </c:pt>
                <c:pt idx="47">
                  <c:v>-30.208368928726198</c:v>
                </c:pt>
              </c:numCache>
            </c:numRef>
          </c:yVal>
          <c:smooth val="0"/>
          <c:extLst>
            <c:ext xmlns:c16="http://schemas.microsoft.com/office/drawing/2014/chart" uri="{C3380CC4-5D6E-409C-BE32-E72D297353CC}">
              <c16:uniqueId val="{00000000-17A4-4ECB-9F43-6CB325D0E55F}"/>
            </c:ext>
          </c:extLst>
        </c:ser>
        <c:dLbls>
          <c:showLegendKey val="0"/>
          <c:showVal val="0"/>
          <c:showCatName val="0"/>
          <c:showSerName val="0"/>
          <c:showPercent val="0"/>
          <c:showBubbleSize val="0"/>
        </c:dLbls>
        <c:axId val="91728896"/>
        <c:axId val="106618880"/>
      </c:scatterChart>
      <c:scatterChart>
        <c:scatterStyle val="smoothMarker"/>
        <c:varyColors val="0"/>
        <c:ser>
          <c:idx val="1"/>
          <c:order val="1"/>
          <c:tx>
            <c:strRef>
              <c:f>Sheet1!$C$1</c:f>
              <c:strCache>
                <c:ptCount val="1"/>
                <c:pt idx="0">
                  <c:v>PHASE (°)</c:v>
                </c:pt>
              </c:strCache>
            </c:strRef>
          </c:tx>
          <c:marker>
            <c:symbol val="none"/>
          </c:marker>
          <c:xVal>
            <c:numRef>
              <c:f>Sheet1!$A$2:$A$49</c:f>
              <c:numCache>
                <c:formatCode>General</c:formatCode>
                <c:ptCount val="48"/>
                <c:pt idx="0">
                  <c:v>100</c:v>
                </c:pt>
                <c:pt idx="1">
                  <c:v>118</c:v>
                </c:pt>
                <c:pt idx="2">
                  <c:v>140</c:v>
                </c:pt>
                <c:pt idx="3">
                  <c:v>166</c:v>
                </c:pt>
                <c:pt idx="4">
                  <c:v>197</c:v>
                </c:pt>
                <c:pt idx="5">
                  <c:v>233</c:v>
                </c:pt>
                <c:pt idx="6">
                  <c:v>276</c:v>
                </c:pt>
                <c:pt idx="7">
                  <c:v>327</c:v>
                </c:pt>
                <c:pt idx="8">
                  <c:v>387</c:v>
                </c:pt>
                <c:pt idx="9">
                  <c:v>459</c:v>
                </c:pt>
                <c:pt idx="10">
                  <c:v>543</c:v>
                </c:pt>
                <c:pt idx="11">
                  <c:v>644</c:v>
                </c:pt>
                <c:pt idx="12">
                  <c:v>762</c:v>
                </c:pt>
                <c:pt idx="13">
                  <c:v>903</c:v>
                </c:pt>
                <c:pt idx="14">
                  <c:v>1070</c:v>
                </c:pt>
                <c:pt idx="15">
                  <c:v>1270</c:v>
                </c:pt>
                <c:pt idx="16">
                  <c:v>1500</c:v>
                </c:pt>
                <c:pt idx="17">
                  <c:v>1780</c:v>
                </c:pt>
                <c:pt idx="18">
                  <c:v>2100</c:v>
                </c:pt>
                <c:pt idx="19">
                  <c:v>2490</c:v>
                </c:pt>
                <c:pt idx="20">
                  <c:v>2950</c:v>
                </c:pt>
                <c:pt idx="21">
                  <c:v>3500</c:v>
                </c:pt>
                <c:pt idx="22">
                  <c:v>4140</c:v>
                </c:pt>
                <c:pt idx="23">
                  <c:v>4910</c:v>
                </c:pt>
                <c:pt idx="24">
                  <c:v>5810</c:v>
                </c:pt>
                <c:pt idx="25">
                  <c:v>6880</c:v>
                </c:pt>
                <c:pt idx="26">
                  <c:v>8150</c:v>
                </c:pt>
                <c:pt idx="27">
                  <c:v>9660</c:v>
                </c:pt>
                <c:pt idx="28">
                  <c:v>11400</c:v>
                </c:pt>
                <c:pt idx="29">
                  <c:v>13500</c:v>
                </c:pt>
                <c:pt idx="30">
                  <c:v>16000</c:v>
                </c:pt>
                <c:pt idx="31">
                  <c:v>19000</c:v>
                </c:pt>
                <c:pt idx="32">
                  <c:v>22500</c:v>
                </c:pt>
                <c:pt idx="33">
                  <c:v>26700</c:v>
                </c:pt>
                <c:pt idx="34">
                  <c:v>31600</c:v>
                </c:pt>
                <c:pt idx="35">
                  <c:v>37400</c:v>
                </c:pt>
                <c:pt idx="36">
                  <c:v>44300</c:v>
                </c:pt>
                <c:pt idx="37">
                  <c:v>52500</c:v>
                </c:pt>
                <c:pt idx="38">
                  <c:v>62100</c:v>
                </c:pt>
                <c:pt idx="39">
                  <c:v>73600</c:v>
                </c:pt>
                <c:pt idx="40">
                  <c:v>87200</c:v>
                </c:pt>
                <c:pt idx="41">
                  <c:v>103000</c:v>
                </c:pt>
                <c:pt idx="42">
                  <c:v>122000</c:v>
                </c:pt>
                <c:pt idx="43">
                  <c:v>145000</c:v>
                </c:pt>
                <c:pt idx="44">
                  <c:v>172000</c:v>
                </c:pt>
                <c:pt idx="45">
                  <c:v>203000</c:v>
                </c:pt>
                <c:pt idx="46">
                  <c:v>241000</c:v>
                </c:pt>
                <c:pt idx="47">
                  <c:v>285000</c:v>
                </c:pt>
              </c:numCache>
            </c:numRef>
          </c:xVal>
          <c:yVal>
            <c:numRef>
              <c:f>Sheet1!$C$2:$C$49</c:f>
              <c:numCache>
                <c:formatCode>General</c:formatCode>
                <c:ptCount val="48"/>
                <c:pt idx="0">
                  <c:v>97.896917078107705</c:v>
                </c:pt>
                <c:pt idx="1">
                  <c:v>97.192420967618105</c:v>
                </c:pt>
                <c:pt idx="2">
                  <c:v>98.155836844301206</c:v>
                </c:pt>
                <c:pt idx="3">
                  <c:v>94.031229666499698</c:v>
                </c:pt>
                <c:pt idx="4">
                  <c:v>95.469578637043597</c:v>
                </c:pt>
                <c:pt idx="5">
                  <c:v>94.672996405698697</c:v>
                </c:pt>
                <c:pt idx="6">
                  <c:v>95.552536297691304</c:v>
                </c:pt>
                <c:pt idx="7">
                  <c:v>93.558763775905305</c:v>
                </c:pt>
                <c:pt idx="8">
                  <c:v>94.495963458655893</c:v>
                </c:pt>
                <c:pt idx="9">
                  <c:v>93.977103585647995</c:v>
                </c:pt>
                <c:pt idx="10">
                  <c:v>92.953882496729804</c:v>
                </c:pt>
                <c:pt idx="11">
                  <c:v>91.715027929871596</c:v>
                </c:pt>
                <c:pt idx="12">
                  <c:v>91.858291468482307</c:v>
                </c:pt>
                <c:pt idx="13">
                  <c:v>91.225199695357105</c:v>
                </c:pt>
                <c:pt idx="14">
                  <c:v>90.975439043216298</c:v>
                </c:pt>
                <c:pt idx="15">
                  <c:v>90.643692802579693</c:v>
                </c:pt>
                <c:pt idx="16">
                  <c:v>90.517968816789704</c:v>
                </c:pt>
                <c:pt idx="17">
                  <c:v>90.112780969240305</c:v>
                </c:pt>
                <c:pt idx="18">
                  <c:v>89.726035219608704</c:v>
                </c:pt>
                <c:pt idx="19">
                  <c:v>89.509361613289002</c:v>
                </c:pt>
                <c:pt idx="20">
                  <c:v>89.017722625901101</c:v>
                </c:pt>
                <c:pt idx="21">
                  <c:v>88.573766328229794</c:v>
                </c:pt>
                <c:pt idx="22">
                  <c:v>87.793090210894803</c:v>
                </c:pt>
                <c:pt idx="23">
                  <c:v>87.199315377073006</c:v>
                </c:pt>
                <c:pt idx="24">
                  <c:v>86.330362085722797</c:v>
                </c:pt>
                <c:pt idx="25">
                  <c:v>85.466893139640803</c:v>
                </c:pt>
                <c:pt idx="26">
                  <c:v>84.513436295275099</c:v>
                </c:pt>
                <c:pt idx="27">
                  <c:v>83.077471720104896</c:v>
                </c:pt>
                <c:pt idx="28">
                  <c:v>81.687279390560803</c:v>
                </c:pt>
                <c:pt idx="29">
                  <c:v>79.9812281252796</c:v>
                </c:pt>
                <c:pt idx="30">
                  <c:v>77.865488166671199</c:v>
                </c:pt>
                <c:pt idx="31">
                  <c:v>75.407042458506695</c:v>
                </c:pt>
                <c:pt idx="32">
                  <c:v>72.573577271029194</c:v>
                </c:pt>
                <c:pt idx="33">
                  <c:v>69.442989004425201</c:v>
                </c:pt>
                <c:pt idx="34">
                  <c:v>65.780024566017701</c:v>
                </c:pt>
                <c:pt idx="35">
                  <c:v>61.638572578838698</c:v>
                </c:pt>
                <c:pt idx="36">
                  <c:v>56.997119079649998</c:v>
                </c:pt>
                <c:pt idx="37">
                  <c:v>51.8420643976688</c:v>
                </c:pt>
                <c:pt idx="38">
                  <c:v>46.339854884207199</c:v>
                </c:pt>
                <c:pt idx="39">
                  <c:v>40.427162731564501</c:v>
                </c:pt>
                <c:pt idx="40">
                  <c:v>34.075837628608397</c:v>
                </c:pt>
                <c:pt idx="41">
                  <c:v>27.493353678534898</c:v>
                </c:pt>
                <c:pt idx="42">
                  <c:v>20.647646780605299</c:v>
                </c:pt>
                <c:pt idx="43">
                  <c:v>13.729258762723701</c:v>
                </c:pt>
                <c:pt idx="44">
                  <c:v>6.3673541970405099</c:v>
                </c:pt>
                <c:pt idx="45">
                  <c:v>-1.29338998279266</c:v>
                </c:pt>
                <c:pt idx="46">
                  <c:v>-9.7434417778293199</c:v>
                </c:pt>
                <c:pt idx="47">
                  <c:v>-20.245464125686699</c:v>
                </c:pt>
              </c:numCache>
            </c:numRef>
          </c:yVal>
          <c:smooth val="1"/>
          <c:extLst>
            <c:ext xmlns:c16="http://schemas.microsoft.com/office/drawing/2014/chart" uri="{C3380CC4-5D6E-409C-BE32-E72D297353CC}">
              <c16:uniqueId val="{00000001-17A4-4ECB-9F43-6CB325D0E55F}"/>
            </c:ext>
          </c:extLst>
        </c:ser>
        <c:dLbls>
          <c:showLegendKey val="0"/>
          <c:showVal val="0"/>
          <c:showCatName val="0"/>
          <c:showSerName val="0"/>
          <c:showPercent val="0"/>
          <c:showBubbleSize val="0"/>
        </c:dLbls>
        <c:axId val="65204608"/>
        <c:axId val="106621184"/>
      </c:scatterChart>
      <c:valAx>
        <c:axId val="91728896"/>
        <c:scaling>
          <c:logBase val="10"/>
          <c:orientation val="minMax"/>
          <c:max val="1000000"/>
          <c:min val="100"/>
        </c:scaling>
        <c:delete val="0"/>
        <c:axPos val="b"/>
        <c:majorGridlines>
          <c:spPr>
            <a:ln w="12707">
              <a:solidFill>
                <a:srgbClr val="C0C0C0"/>
              </a:solidFill>
              <a:prstDash val="solid"/>
            </a:ln>
          </c:spPr>
        </c:majorGridlines>
        <c:minorGridlines>
          <c:spPr>
            <a:ln w="3177">
              <a:solidFill>
                <a:srgbClr val="C0C0C0"/>
              </a:solidFill>
              <a:prstDash val="sysDash"/>
            </a:ln>
          </c:spPr>
        </c:minorGridlines>
        <c:title>
          <c:tx>
            <c:rich>
              <a:bodyPr/>
              <a:lstStyle/>
              <a:p>
                <a:pPr>
                  <a:defRPr sz="1200" baseline="0"/>
                </a:pPr>
                <a:r>
                  <a:rPr lang="en-US" sz="1200" baseline="0" dirty="0"/>
                  <a:t>FREQUENCY (Hz)</a:t>
                </a:r>
              </a:p>
            </c:rich>
          </c:tx>
          <c:layout>
            <c:manualLayout>
              <c:xMode val="edge"/>
              <c:yMode val="edge"/>
              <c:x val="0.37736344746679396"/>
              <c:y val="0.88685354819086049"/>
            </c:manualLayout>
          </c:layout>
          <c:overlay val="0"/>
          <c:spPr>
            <a:noFill/>
            <a:ln w="25415">
              <a:noFill/>
            </a:ln>
          </c:spPr>
        </c:title>
        <c:numFmt formatCode="#,##0" sourceLinked="0"/>
        <c:majorTickMark val="out"/>
        <c:minorTickMark val="none"/>
        <c:tickLblPos val="nextTo"/>
        <c:spPr>
          <a:ln w="3177">
            <a:solidFill>
              <a:schemeClr val="tx1"/>
            </a:solidFill>
            <a:prstDash val="solid"/>
          </a:ln>
        </c:spPr>
        <c:txPr>
          <a:bodyPr rot="0" vert="horz"/>
          <a:lstStyle/>
          <a:p>
            <a:pPr>
              <a:defRPr sz="1000" baseline="0"/>
            </a:pPr>
            <a:endParaRPr lang="en-US"/>
          </a:p>
        </c:txPr>
        <c:crossAx val="106618880"/>
        <c:crossesAt val="-60"/>
        <c:crossBetween val="midCat"/>
        <c:majorUnit val="10"/>
        <c:minorUnit val="10"/>
      </c:valAx>
      <c:valAx>
        <c:axId val="106618880"/>
        <c:scaling>
          <c:orientation val="minMax"/>
          <c:max val="60"/>
          <c:min val="-40"/>
        </c:scaling>
        <c:delete val="0"/>
        <c:axPos val="l"/>
        <c:majorGridlines>
          <c:spPr>
            <a:ln w="12707">
              <a:solidFill>
                <a:srgbClr val="C0C0C0"/>
              </a:solidFill>
              <a:prstDash val="solid"/>
            </a:ln>
          </c:spPr>
        </c:majorGridlines>
        <c:title>
          <c:tx>
            <c:rich>
              <a:bodyPr/>
              <a:lstStyle/>
              <a:p>
                <a:pPr>
                  <a:defRPr sz="1200" baseline="0">
                    <a:solidFill>
                      <a:schemeClr val="tx2"/>
                    </a:solidFill>
                  </a:defRPr>
                </a:pPr>
                <a:r>
                  <a:rPr lang="en-US" sz="1200" baseline="0">
                    <a:solidFill>
                      <a:schemeClr val="tx2"/>
                    </a:solidFill>
                  </a:rPr>
                  <a:t>MAGNITUDE (dB)</a:t>
                </a:r>
              </a:p>
            </c:rich>
          </c:tx>
          <c:layout>
            <c:manualLayout>
              <c:xMode val="edge"/>
              <c:yMode val="edge"/>
              <c:x val="1.5519161908885101E-2"/>
              <c:y val="0.28681239063867014"/>
            </c:manualLayout>
          </c:layout>
          <c:overlay val="0"/>
          <c:spPr>
            <a:noFill/>
            <a:ln w="25415">
              <a:noFill/>
            </a:ln>
          </c:spPr>
        </c:title>
        <c:numFmt formatCode="General" sourceLinked="1"/>
        <c:majorTickMark val="out"/>
        <c:minorTickMark val="none"/>
        <c:tickLblPos val="nextTo"/>
        <c:spPr>
          <a:ln w="3177">
            <a:solidFill>
              <a:schemeClr val="tx1"/>
            </a:solidFill>
            <a:prstDash val="solid"/>
          </a:ln>
        </c:spPr>
        <c:txPr>
          <a:bodyPr rot="0" vert="horz"/>
          <a:lstStyle/>
          <a:p>
            <a:pPr>
              <a:defRPr sz="1200" baseline="0"/>
            </a:pPr>
            <a:endParaRPr lang="en-US"/>
          </a:p>
        </c:txPr>
        <c:crossAx val="91728896"/>
        <c:crossesAt val="10"/>
        <c:crossBetween val="midCat"/>
        <c:majorUnit val="20"/>
      </c:valAx>
      <c:valAx>
        <c:axId val="106621184"/>
        <c:scaling>
          <c:orientation val="minMax"/>
          <c:max val="135"/>
          <c:min val="-90"/>
        </c:scaling>
        <c:delete val="0"/>
        <c:axPos val="r"/>
        <c:title>
          <c:tx>
            <c:rich>
              <a:bodyPr rot="-5400000" vert="horz"/>
              <a:lstStyle/>
              <a:p>
                <a:pPr>
                  <a:defRPr baseline="0">
                    <a:solidFill>
                      <a:schemeClr val="bg2"/>
                    </a:solidFill>
                  </a:defRPr>
                </a:pPr>
                <a:r>
                  <a:rPr lang="en-US" baseline="0" dirty="0">
                    <a:solidFill>
                      <a:schemeClr val="bg2"/>
                    </a:solidFill>
                  </a:rPr>
                  <a:t>PHASE (°)</a:t>
                </a:r>
              </a:p>
            </c:rich>
          </c:tx>
          <c:overlay val="0"/>
        </c:title>
        <c:numFmt formatCode="General" sourceLinked="1"/>
        <c:majorTickMark val="out"/>
        <c:minorTickMark val="none"/>
        <c:tickLblPos val="nextTo"/>
        <c:crossAx val="65204608"/>
        <c:crosses val="max"/>
        <c:crossBetween val="midCat"/>
        <c:majorUnit val="45"/>
      </c:valAx>
      <c:valAx>
        <c:axId val="65204608"/>
        <c:scaling>
          <c:logBase val="10"/>
          <c:orientation val="minMax"/>
        </c:scaling>
        <c:delete val="1"/>
        <c:axPos val="b"/>
        <c:numFmt formatCode="General" sourceLinked="1"/>
        <c:majorTickMark val="out"/>
        <c:minorTickMark val="none"/>
        <c:tickLblPos val="nextTo"/>
        <c:crossAx val="106621184"/>
        <c:crosses val="autoZero"/>
        <c:crossBetween val="midCat"/>
      </c:valAx>
      <c:spPr>
        <a:noFill/>
        <a:ln w="12707">
          <a:solidFill>
            <a:schemeClr val="tx1"/>
          </a:solidFill>
          <a:prstDash val="solid"/>
        </a:ln>
      </c:spPr>
    </c:plotArea>
    <c:plotVisOnly val="1"/>
    <c:dispBlanksAs val="gap"/>
    <c:showDLblsOverMax val="0"/>
  </c:chart>
  <c:spPr>
    <a:solidFill>
      <a:schemeClr val="bg1"/>
    </a:solidFill>
    <a:ln w="9525" cap="flat" cmpd="sng" algn="ctr">
      <a:solidFill>
        <a:srgbClr val="AAAAAA"/>
      </a:solidFill>
      <a:prstDash val="solid"/>
      <a:miter lim="800000"/>
      <a:headEnd type="none" w="med" len="med"/>
      <a:tailEnd type="none" w="med" len="med"/>
    </a:ln>
  </c:spPr>
  <c:txPr>
    <a:bodyPr/>
    <a:lstStyle/>
    <a:p>
      <a:pPr>
        <a:defRPr sz="1200" b="1" i="0" u="none" strike="noStrike" baseline="0">
          <a:solidFill>
            <a:schemeClr val="tx1"/>
          </a:solidFill>
          <a:latin typeface="Arial"/>
          <a:ea typeface="Arial"/>
          <a:cs typeface="Arial"/>
        </a:defRPr>
      </a:pPr>
      <a:endParaRPr lang="en-US"/>
    </a:p>
  </c:txPr>
  <c:externalData r:id="rId1">
    <c:autoUpdate val="0"/>
  </c:externalData>
  <c:userShapes r:id="rId2"/>
</c:chartSpace>
</file>

<file path=ppt/comments/comment1.xml><?xml version="1.0" encoding="utf-8"?>
<p:cmLst xmlns:a="http://schemas.openxmlformats.org/drawingml/2006/main" xmlns:r="http://schemas.openxmlformats.org/officeDocument/2006/relationships" xmlns:p="http://schemas.openxmlformats.org/presentationml/2006/main">
  <p:cm authorId="1" dt="2024-04-09T11:01:59.640" idx="20">
    <p:pos x="1641" y="878"/>
    <p:text>encadrer le DC DC</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2-15T16:47:35.116" idx="1">
    <p:pos x="5281" y="2955"/>
    <p:text>Gain is the ratio between output magnitude and input magnitude in steady state</p:text>
    <p:extLst>
      <p:ext uri="{C676402C-5697-4E1C-873F-D02D1690AC5C}">
        <p15:threadingInfo xmlns:p15="http://schemas.microsoft.com/office/powerpoint/2012/main" timeZoneBias="-60"/>
      </p:ext>
    </p:extLst>
  </p:cm>
  <p:cm authorId="1" dt="2024-02-15T16:48:35.115" idx="2">
    <p:pos x="5364" y="2845"/>
    <p:text>Phase is the shift between output and input signals</p:text>
    <p:extLst mod="1">
      <p:ext uri="{C676402C-5697-4E1C-873F-D02D1690AC5C}">
        <p15:threadingInfo xmlns:p15="http://schemas.microsoft.com/office/powerpoint/2012/main" timeZoneBias="-60"/>
      </p:ext>
    </p:extLst>
  </p:cm>
  <p:cm authorId="1" dt="2024-02-15T16:49:23.502" idx="3">
    <p:pos x="5364" y="2941"/>
    <p:text>Delay materialises with a negative phase shift</p:text>
    <p:extLst>
      <p:ext uri="{C676402C-5697-4E1C-873F-D02D1690AC5C}">
        <p15:threadingInfo xmlns:p15="http://schemas.microsoft.com/office/powerpoint/2012/main" timeZoneBias="-60">
          <p15:parentCm authorId="1" idx="2"/>
        </p15:threadingInfo>
      </p:ext>
    </p:extLst>
  </p:cm>
  <p:cm authorId="1" dt="2024-02-15T16:50:46.779" idx="4">
    <p:pos x="5291" y="2925"/>
    <p:text>The output of a linear system, at a given frequency, is a combination of gain and phase shift</p:text>
    <p:extLst>
      <p:ext uri="{C676402C-5697-4E1C-873F-D02D1690AC5C}">
        <p15:threadingInfo xmlns:p15="http://schemas.microsoft.com/office/powerpoint/2012/main" timeZoneBias="-60"/>
      </p:ext>
    </p:extLst>
  </p:cm>
  <p:cm authorId="1" dt="2024-02-15T16:51:41.843" idx="6">
    <p:pos x="5354" y="2857"/>
    <p:text>A bode plot shows you the gain &amp; phase of a system accross your frequency range of interest</p:text>
    <p:extLst>
      <p:ext uri="{C676402C-5697-4E1C-873F-D02D1690AC5C}">
        <p15:threadingInfo xmlns:p15="http://schemas.microsoft.com/office/powerpoint/2012/main" timeZoneBias="-60"/>
      </p:ext>
    </p:extLst>
  </p:cm>
  <p:cm authorId="1" dt="2024-02-15T16:55:21.764" idx="7">
    <p:pos x="5218" y="2879"/>
    <p:text>Gain and phase margin are the amount of G &amp; P you can use before the system starts to oscillate</p:text>
    <p:extLst>
      <p:ext uri="{C676402C-5697-4E1C-873F-D02D1690AC5C}">
        <p15:threadingInfo xmlns:p15="http://schemas.microsoft.com/office/powerpoint/2012/main" timeZoneBias="-60"/>
      </p:ext>
    </p:extLst>
  </p:cm>
  <p:cm authorId="1" dt="2024-02-15T16:57:34.993" idx="8">
    <p:pos x="5503" y="2962"/>
    <p:text>As systems are not ideal, you have to design with margins to account for real life variations (Temperature drifts, impedance changes, delays...)</p:text>
    <p:extLst>
      <p:ext uri="{C676402C-5697-4E1C-873F-D02D1690AC5C}">
        <p15:threadingInfo xmlns:p15="http://schemas.microsoft.com/office/powerpoint/2012/main" timeZoneBias="-60"/>
      </p:ext>
    </p:extLst>
  </p:cm>
  <p:cm authorId="1" dt="2024-02-15T17:09:11.396" idx="9">
    <p:pos x="5640" y="2832"/>
    <p:text>Any linear system goes unstable if :</p:text>
    <p:extLst mod="1">
      <p:ext uri="{C676402C-5697-4E1C-873F-D02D1690AC5C}">
        <p15:threadingInfo xmlns:p15="http://schemas.microsoft.com/office/powerpoint/2012/main" timeZoneBias="-60"/>
      </p:ext>
    </p:extLst>
  </p:cm>
  <p:cm authorId="1" dt="2024-02-15T17:10:55.799" idx="10">
    <p:pos x="5640" y="2928"/>
    <p:text>G = 0db AND phase=deg at any frequency</p:text>
    <p:extLst mod="1">
      <p:ext uri="{C676402C-5697-4E1C-873F-D02D1690AC5C}">
        <p15:threadingInfo xmlns:p15="http://schemas.microsoft.com/office/powerpoint/2012/main" timeZoneBias="-60">
          <p15:parentCm authorId="1" idx="9"/>
        </p15:threadingInfo>
      </p:ext>
    </p:extLst>
  </p:cm>
  <p:cm authorId="1" dt="2024-02-15T17:18:51.665" idx="11">
    <p:pos x="5640" y="3024"/>
    <p:text>A control loop is unstable if the loop has unity gain when the phase passes through zero.</p:text>
    <p:extLst mod="1">
      <p:ext uri="{C676402C-5697-4E1C-873F-D02D1690AC5C}">
        <p15:threadingInfo xmlns:p15="http://schemas.microsoft.com/office/powerpoint/2012/main" timeZoneBias="-60">
          <p15:parentCm authorId="1" idx="9"/>
        </p15:threadingInfo>
      </p:ext>
    </p:extLst>
  </p:cm>
  <p:cm authorId="1" dt="2024-04-05T11:07:52.925" idx="19">
    <p:pos x="10" y="10"/>
    <p:text>On a high level, what is an unstable design</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3-29T16:33:54.989" idx="15">
    <p:pos x="10" y="10"/>
    <p:text>If the output capacitor has large ESR (typical for Aluminum Electrolytic), the ripple shape is more triangular (ESR dominated). If there is some ESL (see the OSCON type waveform)
you will notice some voltage steps at the peak and valleys of the ripple waveform. If you use ceramic capacitor, the voltage ripple will be sinusoidal since the ESR and ESL terms are
very small.</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8B4F51-4883-4437-8922-E5F7DD27D83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B250108-7B47-451C-B509-DB6E0F5B16B2}">
      <dgm:prSet custT="1"/>
      <dgm:spPr/>
      <dgm:t>
        <a:bodyPr/>
        <a:lstStyle/>
        <a:p>
          <a:r>
            <a:rPr lang="en-US" sz="1600" dirty="0"/>
            <a:t>2016</a:t>
          </a:r>
        </a:p>
      </dgm:t>
    </dgm:pt>
    <dgm:pt modelId="{337FF9FC-1667-4463-8E25-7F37CB5D482F}" type="parTrans" cxnId="{22CD53EA-2D13-4EC1-9891-6B82DE4CB1B4}">
      <dgm:prSet/>
      <dgm:spPr/>
      <dgm:t>
        <a:bodyPr/>
        <a:lstStyle/>
        <a:p>
          <a:endParaRPr lang="en-US"/>
        </a:p>
      </dgm:t>
    </dgm:pt>
    <dgm:pt modelId="{75BFBC46-2961-4982-A355-C372A4C7A1C0}" type="sibTrans" cxnId="{22CD53EA-2D13-4EC1-9891-6B82DE4CB1B4}">
      <dgm:prSet/>
      <dgm:spPr/>
      <dgm:t>
        <a:bodyPr/>
        <a:lstStyle/>
        <a:p>
          <a:endParaRPr lang="en-US"/>
        </a:p>
      </dgm:t>
    </dgm:pt>
    <dgm:pt modelId="{B9E84BB6-5138-474A-AC2A-2EEC60E30BF7}">
      <dgm:prSet/>
      <dgm:spPr>
        <a:solidFill>
          <a:srgbClr val="A4A4A4"/>
        </a:solidFill>
      </dgm:spPr>
      <dgm:t>
        <a:bodyPr/>
        <a:lstStyle/>
        <a:p>
          <a:r>
            <a:rPr lang="en-US" dirty="0"/>
            <a:t>2018</a:t>
          </a:r>
        </a:p>
      </dgm:t>
    </dgm:pt>
    <dgm:pt modelId="{1F83EA49-F14F-46C8-A4A8-DD583A90C28F}" type="parTrans" cxnId="{4FC3C753-49A1-4236-90BD-D392C93860BC}">
      <dgm:prSet/>
      <dgm:spPr/>
      <dgm:t>
        <a:bodyPr/>
        <a:lstStyle/>
        <a:p>
          <a:endParaRPr lang="en-US"/>
        </a:p>
      </dgm:t>
    </dgm:pt>
    <dgm:pt modelId="{409C8E7F-5078-4286-A10D-31C39D7F71BE}" type="sibTrans" cxnId="{4FC3C753-49A1-4236-90BD-D392C93860BC}">
      <dgm:prSet/>
      <dgm:spPr/>
      <dgm:t>
        <a:bodyPr/>
        <a:lstStyle/>
        <a:p>
          <a:endParaRPr lang="en-US"/>
        </a:p>
      </dgm:t>
    </dgm:pt>
    <dgm:pt modelId="{DDB189E2-B643-46B0-8716-04E3F8D60D5D}">
      <dgm:prSet custT="1"/>
      <dgm:spPr>
        <a:solidFill>
          <a:srgbClr val="117788"/>
        </a:solidFill>
      </dgm:spPr>
      <dgm:t>
        <a:bodyPr/>
        <a:lstStyle/>
        <a:p>
          <a:r>
            <a:rPr lang="en-US" sz="1600" dirty="0"/>
            <a:t>2020</a:t>
          </a:r>
          <a:endParaRPr lang="en-US" sz="1800" dirty="0"/>
        </a:p>
      </dgm:t>
    </dgm:pt>
    <dgm:pt modelId="{F7DB7C21-82CB-4B38-9AC6-AA9207BC6F5C}" type="parTrans" cxnId="{7BA49089-E83E-4891-B63D-DF3E98AE3DD1}">
      <dgm:prSet/>
      <dgm:spPr/>
      <dgm:t>
        <a:bodyPr/>
        <a:lstStyle/>
        <a:p>
          <a:endParaRPr lang="en-US"/>
        </a:p>
      </dgm:t>
    </dgm:pt>
    <dgm:pt modelId="{37BBA8B5-9C3D-4593-A4F0-6D4DEADFDC6F}" type="sibTrans" cxnId="{7BA49089-E83E-4891-B63D-DF3E98AE3DD1}">
      <dgm:prSet/>
      <dgm:spPr/>
      <dgm:t>
        <a:bodyPr/>
        <a:lstStyle/>
        <a:p>
          <a:endParaRPr lang="en-US"/>
        </a:p>
      </dgm:t>
    </dgm:pt>
    <dgm:pt modelId="{9FEA3E2A-1698-4E14-81E5-0D44C81CD545}">
      <dgm:prSet custT="1"/>
      <dgm:spPr>
        <a:solidFill>
          <a:schemeClr val="bg2">
            <a:lumMod val="75000"/>
          </a:schemeClr>
        </a:solidFill>
      </dgm:spPr>
      <dgm:t>
        <a:bodyPr/>
        <a:lstStyle/>
        <a:p>
          <a:r>
            <a:rPr lang="en-US" sz="1600" dirty="0"/>
            <a:t>2021</a:t>
          </a:r>
          <a:endParaRPr lang="en-US" sz="1800" dirty="0"/>
        </a:p>
      </dgm:t>
    </dgm:pt>
    <dgm:pt modelId="{167E2FDF-FB93-420E-9248-F19D50C305AA}" type="parTrans" cxnId="{9320B715-44E1-4E46-B3E2-7606A97B0776}">
      <dgm:prSet/>
      <dgm:spPr/>
      <dgm:t>
        <a:bodyPr/>
        <a:lstStyle/>
        <a:p>
          <a:endParaRPr lang="en-US"/>
        </a:p>
      </dgm:t>
    </dgm:pt>
    <dgm:pt modelId="{CE8F177F-43FB-4139-8BFF-1A022903B91C}" type="sibTrans" cxnId="{9320B715-44E1-4E46-B3E2-7606A97B0776}">
      <dgm:prSet/>
      <dgm:spPr/>
      <dgm:t>
        <a:bodyPr/>
        <a:lstStyle/>
        <a:p>
          <a:endParaRPr lang="en-US"/>
        </a:p>
      </dgm:t>
    </dgm:pt>
    <dgm:pt modelId="{9D7507C1-0AA4-406D-83BD-C3509D49C42E}">
      <dgm:prSet custT="1"/>
      <dgm:spPr/>
      <dgm:t>
        <a:bodyPr/>
        <a:lstStyle/>
        <a:p>
          <a:r>
            <a:rPr lang="en-US" sz="1600" dirty="0"/>
            <a:t>2022</a:t>
          </a:r>
          <a:endParaRPr lang="en-US" sz="1800" dirty="0"/>
        </a:p>
      </dgm:t>
    </dgm:pt>
    <dgm:pt modelId="{3C143CA4-5B15-40DB-B3B5-7C440A79818D}" type="parTrans" cxnId="{C613F066-2F97-4AFB-AF84-F90EC3753919}">
      <dgm:prSet/>
      <dgm:spPr/>
      <dgm:t>
        <a:bodyPr/>
        <a:lstStyle/>
        <a:p>
          <a:endParaRPr lang="en-US"/>
        </a:p>
      </dgm:t>
    </dgm:pt>
    <dgm:pt modelId="{90BD0B10-3CFD-445D-9C4C-9B2817F0E0BC}" type="sibTrans" cxnId="{C613F066-2F97-4AFB-AF84-F90EC3753919}">
      <dgm:prSet/>
      <dgm:spPr/>
      <dgm:t>
        <a:bodyPr/>
        <a:lstStyle/>
        <a:p>
          <a:endParaRPr lang="en-US"/>
        </a:p>
      </dgm:t>
    </dgm:pt>
    <dgm:pt modelId="{8A7ED687-5F84-4A34-9551-F2E13F2CAA23}">
      <dgm:prSet custT="1"/>
      <dgm:spPr>
        <a:solidFill>
          <a:srgbClr val="A4A4A4"/>
        </a:solidFill>
      </dgm:spPr>
      <dgm:t>
        <a:bodyPr/>
        <a:lstStyle/>
        <a:p>
          <a:r>
            <a:rPr lang="en-US" sz="1600" dirty="0"/>
            <a:t>2023</a:t>
          </a:r>
          <a:endParaRPr lang="en-US" sz="1800" dirty="0"/>
        </a:p>
      </dgm:t>
    </dgm:pt>
    <dgm:pt modelId="{8C39DEC5-9D70-4642-97A0-E45C5A9EF5B6}" type="parTrans" cxnId="{00425011-FB21-492F-9293-3C438D623A70}">
      <dgm:prSet/>
      <dgm:spPr/>
      <dgm:t>
        <a:bodyPr/>
        <a:lstStyle/>
        <a:p>
          <a:endParaRPr lang="en-US"/>
        </a:p>
      </dgm:t>
    </dgm:pt>
    <dgm:pt modelId="{A941028F-849B-4ED5-B3AD-09697168D37D}" type="sibTrans" cxnId="{00425011-FB21-492F-9293-3C438D623A70}">
      <dgm:prSet/>
      <dgm:spPr/>
      <dgm:t>
        <a:bodyPr/>
        <a:lstStyle/>
        <a:p>
          <a:endParaRPr lang="en-US"/>
        </a:p>
      </dgm:t>
    </dgm:pt>
    <dgm:pt modelId="{C38A5AC5-5ED2-4A90-B548-988EFE5D1833}">
      <dgm:prSet custT="1"/>
      <dgm:spPr>
        <a:solidFill>
          <a:srgbClr val="117788"/>
        </a:solidFill>
      </dgm:spPr>
      <dgm:t>
        <a:bodyPr/>
        <a:lstStyle/>
        <a:p>
          <a:r>
            <a:rPr lang="en-US" sz="1600" dirty="0"/>
            <a:t>2024</a:t>
          </a:r>
          <a:endParaRPr lang="en-US" sz="1800" dirty="0"/>
        </a:p>
      </dgm:t>
    </dgm:pt>
    <dgm:pt modelId="{D7894D45-9BEA-484C-B385-23AA349849D4}" type="parTrans" cxnId="{2F297626-BF96-49D1-9D1B-C0DB7CFD823B}">
      <dgm:prSet/>
      <dgm:spPr/>
      <dgm:t>
        <a:bodyPr/>
        <a:lstStyle/>
        <a:p>
          <a:endParaRPr lang="en-US"/>
        </a:p>
      </dgm:t>
    </dgm:pt>
    <dgm:pt modelId="{2964BE6A-3F1A-4F1D-96D8-68E95F093385}" type="sibTrans" cxnId="{2F297626-BF96-49D1-9D1B-C0DB7CFD823B}">
      <dgm:prSet/>
      <dgm:spPr/>
      <dgm:t>
        <a:bodyPr/>
        <a:lstStyle/>
        <a:p>
          <a:endParaRPr lang="en-US"/>
        </a:p>
      </dgm:t>
    </dgm:pt>
    <dgm:pt modelId="{65FDA624-1F25-4BF5-AE6E-0C9B2504A3A0}" type="pres">
      <dgm:prSet presAssocID="{238B4F51-4883-4437-8922-E5F7DD27D833}" presName="Name0" presStyleCnt="0">
        <dgm:presLayoutVars>
          <dgm:dir/>
          <dgm:animLvl val="lvl"/>
          <dgm:resizeHandles val="exact"/>
        </dgm:presLayoutVars>
      </dgm:prSet>
      <dgm:spPr/>
    </dgm:pt>
    <dgm:pt modelId="{B9455A0D-3924-4621-8437-142980606AF0}" type="pres">
      <dgm:prSet presAssocID="{FB250108-7B47-451C-B509-DB6E0F5B16B2}" presName="parTxOnly" presStyleLbl="node1" presStyleIdx="0" presStyleCnt="7">
        <dgm:presLayoutVars>
          <dgm:chMax val="0"/>
          <dgm:chPref val="0"/>
          <dgm:bulletEnabled val="1"/>
        </dgm:presLayoutVars>
      </dgm:prSet>
      <dgm:spPr/>
    </dgm:pt>
    <dgm:pt modelId="{78AB2B33-35EF-4225-BB1D-C189C8F28088}" type="pres">
      <dgm:prSet presAssocID="{75BFBC46-2961-4982-A355-C372A4C7A1C0}" presName="parTxOnlySpace" presStyleCnt="0"/>
      <dgm:spPr/>
    </dgm:pt>
    <dgm:pt modelId="{67BF27A0-6BC8-4436-AB62-7FECC4DEFA20}" type="pres">
      <dgm:prSet presAssocID="{B9E84BB6-5138-474A-AC2A-2EEC60E30BF7}" presName="parTxOnly" presStyleLbl="node1" presStyleIdx="1" presStyleCnt="7">
        <dgm:presLayoutVars>
          <dgm:chMax val="0"/>
          <dgm:chPref val="0"/>
          <dgm:bulletEnabled val="1"/>
        </dgm:presLayoutVars>
      </dgm:prSet>
      <dgm:spPr/>
    </dgm:pt>
    <dgm:pt modelId="{1AFED2C2-EFD1-48F7-8483-A5A4358D9E49}" type="pres">
      <dgm:prSet presAssocID="{409C8E7F-5078-4286-A10D-31C39D7F71BE}" presName="parTxOnlySpace" presStyleCnt="0"/>
      <dgm:spPr/>
    </dgm:pt>
    <dgm:pt modelId="{CFE45F00-6C4D-47C8-A135-45273DC9AA24}" type="pres">
      <dgm:prSet presAssocID="{DDB189E2-B643-46B0-8716-04E3F8D60D5D}" presName="parTxOnly" presStyleLbl="node1" presStyleIdx="2" presStyleCnt="7">
        <dgm:presLayoutVars>
          <dgm:chMax val="0"/>
          <dgm:chPref val="0"/>
          <dgm:bulletEnabled val="1"/>
        </dgm:presLayoutVars>
      </dgm:prSet>
      <dgm:spPr/>
    </dgm:pt>
    <dgm:pt modelId="{92E64094-B2F4-41FE-81DB-14CD857CE908}" type="pres">
      <dgm:prSet presAssocID="{37BBA8B5-9C3D-4593-A4F0-6D4DEADFDC6F}" presName="parTxOnlySpace" presStyleCnt="0"/>
      <dgm:spPr/>
    </dgm:pt>
    <dgm:pt modelId="{ADC6E754-5B9D-492E-9289-258E66292B28}" type="pres">
      <dgm:prSet presAssocID="{9FEA3E2A-1698-4E14-81E5-0D44C81CD545}" presName="parTxOnly" presStyleLbl="node1" presStyleIdx="3" presStyleCnt="7">
        <dgm:presLayoutVars>
          <dgm:chMax val="0"/>
          <dgm:chPref val="0"/>
          <dgm:bulletEnabled val="1"/>
        </dgm:presLayoutVars>
      </dgm:prSet>
      <dgm:spPr/>
    </dgm:pt>
    <dgm:pt modelId="{2E2D7DA8-86AF-4515-AFE9-96AC4E879656}" type="pres">
      <dgm:prSet presAssocID="{CE8F177F-43FB-4139-8BFF-1A022903B91C}" presName="parTxOnlySpace" presStyleCnt="0"/>
      <dgm:spPr/>
    </dgm:pt>
    <dgm:pt modelId="{CCC8B69A-91C8-4C99-B780-CDD39975C4C2}" type="pres">
      <dgm:prSet presAssocID="{9D7507C1-0AA4-406D-83BD-C3509D49C42E}" presName="parTxOnly" presStyleLbl="node1" presStyleIdx="4" presStyleCnt="7">
        <dgm:presLayoutVars>
          <dgm:chMax val="0"/>
          <dgm:chPref val="0"/>
          <dgm:bulletEnabled val="1"/>
        </dgm:presLayoutVars>
      </dgm:prSet>
      <dgm:spPr/>
    </dgm:pt>
    <dgm:pt modelId="{6D3336D6-AD9D-498F-ABD5-2EE2E5478691}" type="pres">
      <dgm:prSet presAssocID="{90BD0B10-3CFD-445D-9C4C-9B2817F0E0BC}" presName="parTxOnlySpace" presStyleCnt="0"/>
      <dgm:spPr/>
    </dgm:pt>
    <dgm:pt modelId="{5C864205-3FBD-452C-AB6B-9DA8D8E0B934}" type="pres">
      <dgm:prSet presAssocID="{8A7ED687-5F84-4A34-9551-F2E13F2CAA23}" presName="parTxOnly" presStyleLbl="node1" presStyleIdx="5" presStyleCnt="7">
        <dgm:presLayoutVars>
          <dgm:chMax val="0"/>
          <dgm:chPref val="0"/>
          <dgm:bulletEnabled val="1"/>
        </dgm:presLayoutVars>
      </dgm:prSet>
      <dgm:spPr/>
    </dgm:pt>
    <dgm:pt modelId="{E1E89008-1D98-466B-9AA1-19936CB5D48D}" type="pres">
      <dgm:prSet presAssocID="{A941028F-849B-4ED5-B3AD-09697168D37D}" presName="parTxOnlySpace" presStyleCnt="0"/>
      <dgm:spPr/>
    </dgm:pt>
    <dgm:pt modelId="{1775D438-0343-4132-96D9-C126C2F8C7CE}" type="pres">
      <dgm:prSet presAssocID="{C38A5AC5-5ED2-4A90-B548-988EFE5D1833}" presName="parTxOnly" presStyleLbl="node1" presStyleIdx="6" presStyleCnt="7">
        <dgm:presLayoutVars>
          <dgm:chMax val="0"/>
          <dgm:chPref val="0"/>
          <dgm:bulletEnabled val="1"/>
        </dgm:presLayoutVars>
      </dgm:prSet>
      <dgm:spPr/>
    </dgm:pt>
  </dgm:ptLst>
  <dgm:cxnLst>
    <dgm:cxn modelId="{00425011-FB21-492F-9293-3C438D623A70}" srcId="{238B4F51-4883-4437-8922-E5F7DD27D833}" destId="{8A7ED687-5F84-4A34-9551-F2E13F2CAA23}" srcOrd="5" destOrd="0" parTransId="{8C39DEC5-9D70-4642-97A0-E45C5A9EF5B6}" sibTransId="{A941028F-849B-4ED5-B3AD-09697168D37D}"/>
    <dgm:cxn modelId="{9320B715-44E1-4E46-B3E2-7606A97B0776}" srcId="{238B4F51-4883-4437-8922-E5F7DD27D833}" destId="{9FEA3E2A-1698-4E14-81E5-0D44C81CD545}" srcOrd="3" destOrd="0" parTransId="{167E2FDF-FB93-420E-9248-F19D50C305AA}" sibTransId="{CE8F177F-43FB-4139-8BFF-1A022903B91C}"/>
    <dgm:cxn modelId="{2F297626-BF96-49D1-9D1B-C0DB7CFD823B}" srcId="{238B4F51-4883-4437-8922-E5F7DD27D833}" destId="{C38A5AC5-5ED2-4A90-B548-988EFE5D1833}" srcOrd="6" destOrd="0" parTransId="{D7894D45-9BEA-484C-B385-23AA349849D4}" sibTransId="{2964BE6A-3F1A-4F1D-96D8-68E95F093385}"/>
    <dgm:cxn modelId="{D473AC3B-164F-456F-9E5E-8B9536FDCED8}" type="presOf" srcId="{9FEA3E2A-1698-4E14-81E5-0D44C81CD545}" destId="{ADC6E754-5B9D-492E-9289-258E66292B28}" srcOrd="0" destOrd="0" presId="urn:microsoft.com/office/officeart/2005/8/layout/chevron1"/>
    <dgm:cxn modelId="{1F441345-BEED-41BA-9E33-93874D56439F}" type="presOf" srcId="{B9E84BB6-5138-474A-AC2A-2EEC60E30BF7}" destId="{67BF27A0-6BC8-4436-AB62-7FECC4DEFA20}" srcOrd="0" destOrd="0" presId="urn:microsoft.com/office/officeart/2005/8/layout/chevron1"/>
    <dgm:cxn modelId="{C613F066-2F97-4AFB-AF84-F90EC3753919}" srcId="{238B4F51-4883-4437-8922-E5F7DD27D833}" destId="{9D7507C1-0AA4-406D-83BD-C3509D49C42E}" srcOrd="4" destOrd="0" parTransId="{3C143CA4-5B15-40DB-B3B5-7C440A79818D}" sibTransId="{90BD0B10-3CFD-445D-9C4C-9B2817F0E0BC}"/>
    <dgm:cxn modelId="{4FC3C753-49A1-4236-90BD-D392C93860BC}" srcId="{238B4F51-4883-4437-8922-E5F7DD27D833}" destId="{B9E84BB6-5138-474A-AC2A-2EEC60E30BF7}" srcOrd="1" destOrd="0" parTransId="{1F83EA49-F14F-46C8-A4A8-DD583A90C28F}" sibTransId="{409C8E7F-5078-4286-A10D-31C39D7F71BE}"/>
    <dgm:cxn modelId="{7BA49089-E83E-4891-B63D-DF3E98AE3DD1}" srcId="{238B4F51-4883-4437-8922-E5F7DD27D833}" destId="{DDB189E2-B643-46B0-8716-04E3F8D60D5D}" srcOrd="2" destOrd="0" parTransId="{F7DB7C21-82CB-4B38-9AC6-AA9207BC6F5C}" sibTransId="{37BBA8B5-9C3D-4593-A4F0-6D4DEADFDC6F}"/>
    <dgm:cxn modelId="{1AAF7992-C9CB-4CCA-B2F9-399A64EEC52E}" type="presOf" srcId="{238B4F51-4883-4437-8922-E5F7DD27D833}" destId="{65FDA624-1F25-4BF5-AE6E-0C9B2504A3A0}" srcOrd="0" destOrd="0" presId="urn:microsoft.com/office/officeart/2005/8/layout/chevron1"/>
    <dgm:cxn modelId="{D4ADCFBF-F392-48A8-8BAB-3B02A450C5CF}" type="presOf" srcId="{DDB189E2-B643-46B0-8716-04E3F8D60D5D}" destId="{CFE45F00-6C4D-47C8-A135-45273DC9AA24}" srcOrd="0" destOrd="0" presId="urn:microsoft.com/office/officeart/2005/8/layout/chevron1"/>
    <dgm:cxn modelId="{D5577BD1-C3CD-4104-8224-6DCA3C8572D3}" type="presOf" srcId="{8A7ED687-5F84-4A34-9551-F2E13F2CAA23}" destId="{5C864205-3FBD-452C-AB6B-9DA8D8E0B934}" srcOrd="0" destOrd="0" presId="urn:microsoft.com/office/officeart/2005/8/layout/chevron1"/>
    <dgm:cxn modelId="{200AE5E1-446E-45C6-8922-DF202053AC9A}" type="presOf" srcId="{FB250108-7B47-451C-B509-DB6E0F5B16B2}" destId="{B9455A0D-3924-4621-8437-142980606AF0}" srcOrd="0" destOrd="0" presId="urn:microsoft.com/office/officeart/2005/8/layout/chevron1"/>
    <dgm:cxn modelId="{7ABA03E9-D0F1-4FBD-9D39-359770397A39}" type="presOf" srcId="{9D7507C1-0AA4-406D-83BD-C3509D49C42E}" destId="{CCC8B69A-91C8-4C99-B780-CDD39975C4C2}" srcOrd="0" destOrd="0" presId="urn:microsoft.com/office/officeart/2005/8/layout/chevron1"/>
    <dgm:cxn modelId="{22CD53EA-2D13-4EC1-9891-6B82DE4CB1B4}" srcId="{238B4F51-4883-4437-8922-E5F7DD27D833}" destId="{FB250108-7B47-451C-B509-DB6E0F5B16B2}" srcOrd="0" destOrd="0" parTransId="{337FF9FC-1667-4463-8E25-7F37CB5D482F}" sibTransId="{75BFBC46-2961-4982-A355-C372A4C7A1C0}"/>
    <dgm:cxn modelId="{7F97BDFE-DC63-4001-9D0A-A397D4643B4E}" type="presOf" srcId="{C38A5AC5-5ED2-4A90-B548-988EFE5D1833}" destId="{1775D438-0343-4132-96D9-C126C2F8C7CE}" srcOrd="0" destOrd="0" presId="urn:microsoft.com/office/officeart/2005/8/layout/chevron1"/>
    <dgm:cxn modelId="{38B1040F-8BAE-4BAC-8A48-8EBB28749545}" type="presParOf" srcId="{65FDA624-1F25-4BF5-AE6E-0C9B2504A3A0}" destId="{B9455A0D-3924-4621-8437-142980606AF0}" srcOrd="0" destOrd="0" presId="urn:microsoft.com/office/officeart/2005/8/layout/chevron1"/>
    <dgm:cxn modelId="{E5E49CCC-A2A7-476B-9643-49F53D688564}" type="presParOf" srcId="{65FDA624-1F25-4BF5-AE6E-0C9B2504A3A0}" destId="{78AB2B33-35EF-4225-BB1D-C189C8F28088}" srcOrd="1" destOrd="0" presId="urn:microsoft.com/office/officeart/2005/8/layout/chevron1"/>
    <dgm:cxn modelId="{945BE97D-6A20-4D73-AC8B-798D145B9587}" type="presParOf" srcId="{65FDA624-1F25-4BF5-AE6E-0C9B2504A3A0}" destId="{67BF27A0-6BC8-4436-AB62-7FECC4DEFA20}" srcOrd="2" destOrd="0" presId="urn:microsoft.com/office/officeart/2005/8/layout/chevron1"/>
    <dgm:cxn modelId="{55F233ED-F699-4344-A33C-37C5F8415B57}" type="presParOf" srcId="{65FDA624-1F25-4BF5-AE6E-0C9B2504A3A0}" destId="{1AFED2C2-EFD1-48F7-8483-A5A4358D9E49}" srcOrd="3" destOrd="0" presId="urn:microsoft.com/office/officeart/2005/8/layout/chevron1"/>
    <dgm:cxn modelId="{EDAC8A6C-7E6E-41B1-A452-B9E6FF604849}" type="presParOf" srcId="{65FDA624-1F25-4BF5-AE6E-0C9B2504A3A0}" destId="{CFE45F00-6C4D-47C8-A135-45273DC9AA24}" srcOrd="4" destOrd="0" presId="urn:microsoft.com/office/officeart/2005/8/layout/chevron1"/>
    <dgm:cxn modelId="{E2BCEE71-B56F-43A9-A3E6-883D107EAD5E}" type="presParOf" srcId="{65FDA624-1F25-4BF5-AE6E-0C9B2504A3A0}" destId="{92E64094-B2F4-41FE-81DB-14CD857CE908}" srcOrd="5" destOrd="0" presId="urn:microsoft.com/office/officeart/2005/8/layout/chevron1"/>
    <dgm:cxn modelId="{30AB6716-2A2A-4FB5-A984-E1CB8F16ABD9}" type="presParOf" srcId="{65FDA624-1F25-4BF5-AE6E-0C9B2504A3A0}" destId="{ADC6E754-5B9D-492E-9289-258E66292B28}" srcOrd="6" destOrd="0" presId="urn:microsoft.com/office/officeart/2005/8/layout/chevron1"/>
    <dgm:cxn modelId="{A2BE5667-CFAF-4A3E-8411-BE72B461AF59}" type="presParOf" srcId="{65FDA624-1F25-4BF5-AE6E-0C9B2504A3A0}" destId="{2E2D7DA8-86AF-4515-AFE9-96AC4E879656}" srcOrd="7" destOrd="0" presId="urn:microsoft.com/office/officeart/2005/8/layout/chevron1"/>
    <dgm:cxn modelId="{14F915EC-23D6-4E40-8BED-06EF1A54BDA8}" type="presParOf" srcId="{65FDA624-1F25-4BF5-AE6E-0C9B2504A3A0}" destId="{CCC8B69A-91C8-4C99-B780-CDD39975C4C2}" srcOrd="8" destOrd="0" presId="urn:microsoft.com/office/officeart/2005/8/layout/chevron1"/>
    <dgm:cxn modelId="{51DC01C4-5C61-428D-894C-06518C02A5D0}" type="presParOf" srcId="{65FDA624-1F25-4BF5-AE6E-0C9B2504A3A0}" destId="{6D3336D6-AD9D-498F-ABD5-2EE2E5478691}" srcOrd="9" destOrd="0" presId="urn:microsoft.com/office/officeart/2005/8/layout/chevron1"/>
    <dgm:cxn modelId="{4B4C9FA5-7A73-47B8-BABE-42E822A51F74}" type="presParOf" srcId="{65FDA624-1F25-4BF5-AE6E-0C9B2504A3A0}" destId="{5C864205-3FBD-452C-AB6B-9DA8D8E0B934}" srcOrd="10" destOrd="0" presId="urn:microsoft.com/office/officeart/2005/8/layout/chevron1"/>
    <dgm:cxn modelId="{068D5354-F28C-4776-B3A7-FB0BE8C9AD70}" type="presParOf" srcId="{65FDA624-1F25-4BF5-AE6E-0C9B2504A3A0}" destId="{E1E89008-1D98-466B-9AA1-19936CB5D48D}" srcOrd="11" destOrd="0" presId="urn:microsoft.com/office/officeart/2005/8/layout/chevron1"/>
    <dgm:cxn modelId="{02C98F1C-4858-4740-8530-B76400AF9EA5}" type="presParOf" srcId="{65FDA624-1F25-4BF5-AE6E-0C9B2504A3A0}" destId="{1775D438-0343-4132-96D9-C126C2F8C7C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55A0D-3924-4621-8437-142980606AF0}">
      <dsp:nvSpPr>
        <dsp:cNvPr id="0" name=""/>
        <dsp:cNvSpPr/>
      </dsp:nvSpPr>
      <dsp:spPr>
        <a:xfrm>
          <a:off x="0" y="174884"/>
          <a:ext cx="1049178" cy="41967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2016</a:t>
          </a:r>
        </a:p>
      </dsp:txBody>
      <dsp:txXfrm>
        <a:off x="209836" y="174884"/>
        <a:ext cx="629507" cy="419671"/>
      </dsp:txXfrm>
    </dsp:sp>
    <dsp:sp modelId="{67BF27A0-6BC8-4436-AB62-7FECC4DEFA20}">
      <dsp:nvSpPr>
        <dsp:cNvPr id="0" name=""/>
        <dsp:cNvSpPr/>
      </dsp:nvSpPr>
      <dsp:spPr>
        <a:xfrm>
          <a:off x="944260" y="174884"/>
          <a:ext cx="1049178" cy="419671"/>
        </a:xfrm>
        <a:prstGeom prst="chevron">
          <a:avLst/>
        </a:prstGeom>
        <a:solidFill>
          <a:srgbClr val="A4A4A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2018</a:t>
          </a:r>
        </a:p>
      </dsp:txBody>
      <dsp:txXfrm>
        <a:off x="1154096" y="174884"/>
        <a:ext cx="629507" cy="419671"/>
      </dsp:txXfrm>
    </dsp:sp>
    <dsp:sp modelId="{CFE45F00-6C4D-47C8-A135-45273DC9AA24}">
      <dsp:nvSpPr>
        <dsp:cNvPr id="0" name=""/>
        <dsp:cNvSpPr/>
      </dsp:nvSpPr>
      <dsp:spPr>
        <a:xfrm>
          <a:off x="1888521" y="174884"/>
          <a:ext cx="1049178" cy="419671"/>
        </a:xfrm>
        <a:prstGeom prst="chevron">
          <a:avLst/>
        </a:prstGeom>
        <a:solidFill>
          <a:srgbClr val="11778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2020</a:t>
          </a:r>
          <a:endParaRPr lang="en-US" sz="1800" kern="1200" dirty="0"/>
        </a:p>
      </dsp:txBody>
      <dsp:txXfrm>
        <a:off x="2098357" y="174884"/>
        <a:ext cx="629507" cy="419671"/>
      </dsp:txXfrm>
    </dsp:sp>
    <dsp:sp modelId="{ADC6E754-5B9D-492E-9289-258E66292B28}">
      <dsp:nvSpPr>
        <dsp:cNvPr id="0" name=""/>
        <dsp:cNvSpPr/>
      </dsp:nvSpPr>
      <dsp:spPr>
        <a:xfrm>
          <a:off x="2832782" y="174884"/>
          <a:ext cx="1049178" cy="419671"/>
        </a:xfrm>
        <a:prstGeom prst="chevron">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2021</a:t>
          </a:r>
          <a:endParaRPr lang="en-US" sz="1800" kern="1200" dirty="0"/>
        </a:p>
      </dsp:txBody>
      <dsp:txXfrm>
        <a:off x="3042618" y="174884"/>
        <a:ext cx="629507" cy="419671"/>
      </dsp:txXfrm>
    </dsp:sp>
    <dsp:sp modelId="{CCC8B69A-91C8-4C99-B780-CDD39975C4C2}">
      <dsp:nvSpPr>
        <dsp:cNvPr id="0" name=""/>
        <dsp:cNvSpPr/>
      </dsp:nvSpPr>
      <dsp:spPr>
        <a:xfrm>
          <a:off x="3777043" y="174884"/>
          <a:ext cx="1049178" cy="41967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2022</a:t>
          </a:r>
          <a:endParaRPr lang="en-US" sz="1800" kern="1200" dirty="0"/>
        </a:p>
      </dsp:txBody>
      <dsp:txXfrm>
        <a:off x="3986879" y="174884"/>
        <a:ext cx="629507" cy="419671"/>
      </dsp:txXfrm>
    </dsp:sp>
    <dsp:sp modelId="{5C864205-3FBD-452C-AB6B-9DA8D8E0B934}">
      <dsp:nvSpPr>
        <dsp:cNvPr id="0" name=""/>
        <dsp:cNvSpPr/>
      </dsp:nvSpPr>
      <dsp:spPr>
        <a:xfrm>
          <a:off x="4721304" y="174884"/>
          <a:ext cx="1049178" cy="419671"/>
        </a:xfrm>
        <a:prstGeom prst="chevron">
          <a:avLst/>
        </a:prstGeom>
        <a:solidFill>
          <a:srgbClr val="A4A4A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2023</a:t>
          </a:r>
          <a:endParaRPr lang="en-US" sz="1800" kern="1200" dirty="0"/>
        </a:p>
      </dsp:txBody>
      <dsp:txXfrm>
        <a:off x="4931140" y="174884"/>
        <a:ext cx="629507" cy="419671"/>
      </dsp:txXfrm>
    </dsp:sp>
    <dsp:sp modelId="{1775D438-0343-4132-96D9-C126C2F8C7CE}">
      <dsp:nvSpPr>
        <dsp:cNvPr id="0" name=""/>
        <dsp:cNvSpPr/>
      </dsp:nvSpPr>
      <dsp:spPr>
        <a:xfrm>
          <a:off x="5665565" y="174884"/>
          <a:ext cx="1049178" cy="419671"/>
        </a:xfrm>
        <a:prstGeom prst="chevron">
          <a:avLst/>
        </a:prstGeom>
        <a:solidFill>
          <a:srgbClr val="11778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2024</a:t>
          </a:r>
          <a:endParaRPr lang="en-US" sz="1800" kern="1200" dirty="0"/>
        </a:p>
      </dsp:txBody>
      <dsp:txXfrm>
        <a:off x="5875401" y="174884"/>
        <a:ext cx="629507" cy="4196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s>
</file>

<file path=ppt/drawings/drawing1.xml><?xml version="1.0" encoding="utf-8"?>
<c:userShapes xmlns:c="http://schemas.openxmlformats.org/drawingml/2006/chart">
  <cdr:relSizeAnchor xmlns:cdr="http://schemas.openxmlformats.org/drawingml/2006/chartDrawing">
    <cdr:from>
      <cdr:x>0.16073</cdr:x>
      <cdr:y>0.50526</cdr:y>
    </cdr:from>
    <cdr:to>
      <cdr:x>0.83942</cdr:x>
      <cdr:y>0.50526</cdr:y>
    </cdr:to>
    <cdr:cxnSp macro="">
      <cdr:nvCxnSpPr>
        <cdr:cNvPr id="3" name="Straight Connector 2">
          <a:extLst xmlns:a="http://schemas.openxmlformats.org/drawingml/2006/main">
            <a:ext uri="{FF2B5EF4-FFF2-40B4-BE49-F238E27FC236}">
              <a16:creationId xmlns:a16="http://schemas.microsoft.com/office/drawing/2014/main" id="{1DCC1BA6-65F7-4314-9C5A-63E66E2D20DC}"/>
            </a:ext>
          </a:extLst>
        </cdr:cNvPr>
        <cdr:cNvCxnSpPr/>
      </cdr:nvCxnSpPr>
      <cdr:spPr>
        <a:xfrm xmlns:a="http://schemas.openxmlformats.org/drawingml/2006/main">
          <a:off x="712791" y="1848040"/>
          <a:ext cx="3009900" cy="0"/>
        </a:xfrm>
        <a:prstGeom xmlns:a="http://schemas.openxmlformats.org/drawingml/2006/main" prst="line">
          <a:avLst/>
        </a:prstGeom>
        <a:ln xmlns:a="http://schemas.openxmlformats.org/drawingml/2006/main" w="25400">
          <a:solidFill>
            <a:schemeClr val="tx1"/>
          </a:solidFill>
          <a:prstDash val="lg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4323B225-0E93-C54A-9924-B5E5934CC944}" type="datetimeFigureOut">
              <a:rPr lang="en-US" smtClean="0"/>
              <a:pPr/>
              <a:t>9/27/2024</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F4852EA3-5049-2042-B483-14FD7C325FE6}" type="slidenum">
              <a:rPr lang="en-US" smtClean="0"/>
              <a:pPr/>
              <a:t>‹#›</a:t>
            </a:fld>
            <a:endParaRPr lang="en-US" dirty="0"/>
          </a:p>
        </p:txBody>
      </p:sp>
    </p:spTree>
    <p:extLst>
      <p:ext uri="{BB962C8B-B14F-4D97-AF65-F5344CB8AC3E}">
        <p14:creationId xmlns:p14="http://schemas.microsoft.com/office/powerpoint/2010/main" val="1715227214"/>
      </p:ext>
    </p:extLst>
  </p:cSld>
  <p:clrMap bg1="lt1" tx1="dk1" bg2="lt2" tx2="dk2" accent1="accent1" accent2="accent2" accent3="accent3" accent4="accent4" accent5="accent5" accent6="accent6" hlink="hlink" folHlink="folHlink"/>
  <p:notesStyle>
    <a:lvl1pPr marL="0" algn="l" defTabSz="457154" rtl="0" eaLnBrk="1" latinLnBrk="0" hangingPunct="1">
      <a:defRPr sz="1200" kern="1200">
        <a:solidFill>
          <a:schemeClr val="tx1"/>
        </a:solidFill>
        <a:latin typeface="+mn-lt"/>
        <a:ea typeface="+mn-ea"/>
        <a:cs typeface="+mn-cs"/>
      </a:defRPr>
    </a:lvl1pPr>
    <a:lvl2pPr marL="457154" algn="l" defTabSz="457154" rtl="0" eaLnBrk="1" latinLnBrk="0" hangingPunct="1">
      <a:defRPr sz="1200" kern="1200">
        <a:solidFill>
          <a:schemeClr val="tx1"/>
        </a:solidFill>
        <a:latin typeface="+mn-lt"/>
        <a:ea typeface="+mn-ea"/>
        <a:cs typeface="+mn-cs"/>
      </a:defRPr>
    </a:lvl2pPr>
    <a:lvl3pPr marL="914309" algn="l" defTabSz="457154" rtl="0" eaLnBrk="1" latinLnBrk="0" hangingPunct="1">
      <a:defRPr sz="1200" kern="1200">
        <a:solidFill>
          <a:schemeClr val="tx1"/>
        </a:solidFill>
        <a:latin typeface="+mn-lt"/>
        <a:ea typeface="+mn-ea"/>
        <a:cs typeface="+mn-cs"/>
      </a:defRPr>
    </a:lvl3pPr>
    <a:lvl4pPr marL="1371463" algn="l" defTabSz="457154" rtl="0" eaLnBrk="1" latinLnBrk="0" hangingPunct="1">
      <a:defRPr sz="1200" kern="1200">
        <a:solidFill>
          <a:schemeClr val="tx1"/>
        </a:solidFill>
        <a:latin typeface="+mn-lt"/>
        <a:ea typeface="+mn-ea"/>
        <a:cs typeface="+mn-cs"/>
      </a:defRPr>
    </a:lvl4pPr>
    <a:lvl5pPr marL="1828618" algn="l" defTabSz="457154" rtl="0" eaLnBrk="1" latinLnBrk="0" hangingPunct="1">
      <a:defRPr sz="1200" kern="1200">
        <a:solidFill>
          <a:schemeClr val="tx1"/>
        </a:solidFill>
        <a:latin typeface="+mn-lt"/>
        <a:ea typeface="+mn-ea"/>
        <a:cs typeface="+mn-cs"/>
      </a:defRPr>
    </a:lvl5pPr>
    <a:lvl6pPr marL="2285772" algn="l" defTabSz="457154" rtl="0" eaLnBrk="1" latinLnBrk="0" hangingPunct="1">
      <a:defRPr sz="1200" kern="1200">
        <a:solidFill>
          <a:schemeClr val="tx1"/>
        </a:solidFill>
        <a:latin typeface="+mn-lt"/>
        <a:ea typeface="+mn-ea"/>
        <a:cs typeface="+mn-cs"/>
      </a:defRPr>
    </a:lvl6pPr>
    <a:lvl7pPr marL="2742926" algn="l" defTabSz="457154" rtl="0" eaLnBrk="1" latinLnBrk="0" hangingPunct="1">
      <a:defRPr sz="1200" kern="1200">
        <a:solidFill>
          <a:schemeClr val="tx1"/>
        </a:solidFill>
        <a:latin typeface="+mn-lt"/>
        <a:ea typeface="+mn-ea"/>
        <a:cs typeface="+mn-cs"/>
      </a:defRPr>
    </a:lvl7pPr>
    <a:lvl8pPr marL="3200080" algn="l" defTabSz="457154" rtl="0" eaLnBrk="1" latinLnBrk="0" hangingPunct="1">
      <a:defRPr sz="1200" kern="1200">
        <a:solidFill>
          <a:schemeClr val="tx1"/>
        </a:solidFill>
        <a:latin typeface="+mn-lt"/>
        <a:ea typeface="+mn-ea"/>
        <a:cs typeface="+mn-cs"/>
      </a:defRPr>
    </a:lvl8pPr>
    <a:lvl9pPr marL="3657234" algn="l" defTabSz="4571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r>
              <a:rPr lang="en-US" dirty="0"/>
              <a:t>The choice of using a non-isolated buck converter topology to reduce a distribution voltage to a lower one for point-of-load applications is an easy one.  </a:t>
            </a:r>
          </a:p>
          <a:p>
            <a:r>
              <a:rPr lang="en-US" dirty="0"/>
              <a:t>The buck is simple, has relatively few components and may be configured for a wide variety of applications. </a:t>
            </a:r>
          </a:p>
          <a:p>
            <a:r>
              <a:rPr lang="en-US" dirty="0"/>
              <a:t>The choice of how to manage the control of the converter is not quite as straightforward a decision</a:t>
            </a:r>
          </a:p>
        </p:txBody>
      </p:sp>
      <p:sp>
        <p:nvSpPr>
          <p:cNvPr id="4" name="Slide Number Placeholder 3"/>
          <p:cNvSpPr>
            <a:spLocks noGrp="1"/>
          </p:cNvSpPr>
          <p:nvPr>
            <p:ph type="sldNum" sz="quarter" idx="10"/>
          </p:nvPr>
        </p:nvSpPr>
        <p:spPr/>
        <p:txBody>
          <a:bodyPr/>
          <a:lstStyle/>
          <a:p>
            <a:fld id="{F4852EA3-5049-2042-B483-14FD7C325FE6}"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1106698" indent="-425653" eaLnBrk="0" hangingPunct="0">
              <a:defRPr>
                <a:solidFill>
                  <a:schemeClr val="tx1"/>
                </a:solidFill>
                <a:latin typeface="Arial" pitchFamily="34" charset="0"/>
              </a:defRPr>
            </a:lvl2pPr>
            <a:lvl3pPr marL="1702613" indent="-340523" eaLnBrk="0" hangingPunct="0">
              <a:defRPr>
                <a:solidFill>
                  <a:schemeClr val="tx1"/>
                </a:solidFill>
                <a:latin typeface="Arial" pitchFamily="34" charset="0"/>
              </a:defRPr>
            </a:lvl3pPr>
            <a:lvl4pPr marL="2383658" indent="-340523" eaLnBrk="0" hangingPunct="0">
              <a:defRPr>
                <a:solidFill>
                  <a:schemeClr val="tx1"/>
                </a:solidFill>
                <a:latin typeface="Arial" pitchFamily="34" charset="0"/>
              </a:defRPr>
            </a:lvl4pPr>
            <a:lvl5pPr marL="3064703" indent="-340523" eaLnBrk="0" hangingPunct="0">
              <a:defRPr>
                <a:solidFill>
                  <a:schemeClr val="tx1"/>
                </a:solidFill>
                <a:latin typeface="Arial" pitchFamily="34" charset="0"/>
              </a:defRPr>
            </a:lvl5pPr>
            <a:lvl6pPr marL="3745748" indent="-340523" eaLnBrk="0" fontAlgn="base" hangingPunct="0">
              <a:spcBef>
                <a:spcPct val="0"/>
              </a:spcBef>
              <a:spcAft>
                <a:spcPct val="0"/>
              </a:spcAft>
              <a:defRPr>
                <a:solidFill>
                  <a:schemeClr val="tx1"/>
                </a:solidFill>
                <a:latin typeface="Arial" pitchFamily="34" charset="0"/>
              </a:defRPr>
            </a:lvl6pPr>
            <a:lvl7pPr marL="4426793" indent="-340523" eaLnBrk="0" fontAlgn="base" hangingPunct="0">
              <a:spcBef>
                <a:spcPct val="0"/>
              </a:spcBef>
              <a:spcAft>
                <a:spcPct val="0"/>
              </a:spcAft>
              <a:defRPr>
                <a:solidFill>
                  <a:schemeClr val="tx1"/>
                </a:solidFill>
                <a:latin typeface="Arial" pitchFamily="34" charset="0"/>
              </a:defRPr>
            </a:lvl7pPr>
            <a:lvl8pPr marL="5107838" indent="-340523" eaLnBrk="0" fontAlgn="base" hangingPunct="0">
              <a:spcBef>
                <a:spcPct val="0"/>
              </a:spcBef>
              <a:spcAft>
                <a:spcPct val="0"/>
              </a:spcAft>
              <a:defRPr>
                <a:solidFill>
                  <a:schemeClr val="tx1"/>
                </a:solidFill>
                <a:latin typeface="Arial" pitchFamily="34" charset="0"/>
              </a:defRPr>
            </a:lvl8pPr>
            <a:lvl9pPr marL="5788884" indent="-340523" eaLnBrk="0" fontAlgn="base" hangingPunct="0">
              <a:spcBef>
                <a:spcPct val="0"/>
              </a:spcBef>
              <a:spcAft>
                <a:spcPct val="0"/>
              </a:spcAft>
              <a:defRPr>
                <a:solidFill>
                  <a:schemeClr val="tx1"/>
                </a:solidFill>
                <a:latin typeface="Arial" pitchFamily="34" charset="0"/>
              </a:defRPr>
            </a:lvl9pPr>
          </a:lstStyle>
          <a:p>
            <a:pPr eaLnBrk="1" hangingPunct="1"/>
            <a:fld id="{91C76BB4-57BC-48A7-802C-2971811470E5}" type="slidenum">
              <a:rPr lang="en-US" smtClean="0">
                <a:solidFill>
                  <a:srgbClr val="000000"/>
                </a:solidFill>
              </a:rPr>
              <a:pPr eaLnBrk="1" hangingPunct="1"/>
              <a:t>24</a:t>
            </a:fld>
            <a:endParaRPr lang="en-US">
              <a:solidFill>
                <a:srgbClr val="000000"/>
              </a:solidFill>
            </a:endParaRPr>
          </a:p>
        </p:txBody>
      </p:sp>
      <p:sp>
        <p:nvSpPr>
          <p:cNvPr id="129027" name="Rectangle 7"/>
          <p:cNvSpPr txBox="1">
            <a:spLocks noGrp="1" noChangeArrowheads="1"/>
          </p:cNvSpPr>
          <p:nvPr/>
        </p:nvSpPr>
        <p:spPr bwMode="auto">
          <a:xfrm>
            <a:off x="5266329" y="14030071"/>
            <a:ext cx="4027943" cy="73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517" tIns="68758" rIns="137517" bIns="68758"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417AB4A2-0B84-4AF9-961A-135857DBADDA}" type="slidenum">
              <a:rPr lang="en-US">
                <a:solidFill>
                  <a:srgbClr val="000000"/>
                </a:solidFill>
                <a:cs typeface="Arial" pitchFamily="34" charset="0"/>
              </a:rPr>
              <a:pPr algn="r" eaLnBrk="1" hangingPunct="1"/>
              <a:t>24</a:t>
            </a:fld>
            <a:endParaRPr lang="en-US">
              <a:solidFill>
                <a:srgbClr val="000000"/>
              </a:solidFill>
              <a:cs typeface="Arial" pitchFamily="34" charset="0"/>
            </a:endParaRPr>
          </a:p>
        </p:txBody>
      </p:sp>
      <p:sp>
        <p:nvSpPr>
          <p:cNvPr id="129028" name="Rectangle 7"/>
          <p:cNvSpPr txBox="1">
            <a:spLocks noGrp="1" noChangeArrowheads="1"/>
          </p:cNvSpPr>
          <p:nvPr/>
        </p:nvSpPr>
        <p:spPr bwMode="auto">
          <a:xfrm>
            <a:off x="5266329" y="14030071"/>
            <a:ext cx="4027943" cy="73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517" tIns="68758" rIns="137517" bIns="68758"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58EFDD14-A76B-4718-A897-D82F8B3F55FE}" type="slidenum">
              <a:rPr lang="en-US">
                <a:solidFill>
                  <a:srgbClr val="000000"/>
                </a:solidFill>
                <a:cs typeface="Arial" pitchFamily="34" charset="0"/>
              </a:rPr>
              <a:pPr algn="r" eaLnBrk="1" hangingPunct="1"/>
              <a:t>24</a:t>
            </a:fld>
            <a:endParaRPr lang="en-US">
              <a:solidFill>
                <a:srgbClr val="000000"/>
              </a:solidFill>
              <a:cs typeface="Arial" pitchFamily="34" charset="0"/>
            </a:endParaRPr>
          </a:p>
        </p:txBody>
      </p:sp>
      <p:sp>
        <p:nvSpPr>
          <p:cNvPr id="129029" name="Rectangle 7"/>
          <p:cNvSpPr txBox="1">
            <a:spLocks noGrp="1" noChangeArrowheads="1"/>
          </p:cNvSpPr>
          <p:nvPr/>
        </p:nvSpPr>
        <p:spPr bwMode="auto">
          <a:xfrm>
            <a:off x="5266329" y="14030071"/>
            <a:ext cx="4027943" cy="73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517" tIns="68758" rIns="137517" bIns="68758"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29D93572-8DB3-42B8-AE34-D7F52D5B5456}" type="slidenum">
              <a:rPr lang="en-US">
                <a:solidFill>
                  <a:srgbClr val="000000"/>
                </a:solidFill>
              </a:rPr>
              <a:pPr algn="r" eaLnBrk="1" hangingPunct="1"/>
              <a:t>24</a:t>
            </a:fld>
            <a:endParaRPr lang="en-US">
              <a:solidFill>
                <a:srgbClr val="000000"/>
              </a:solidFill>
            </a:endParaRPr>
          </a:p>
        </p:txBody>
      </p:sp>
      <p:sp>
        <p:nvSpPr>
          <p:cNvPr id="129030" name="Rectangle 2"/>
          <p:cNvSpPr>
            <a:spLocks noGrp="1" noRot="1" noChangeAspect="1" noChangeArrowheads="1" noTextEdit="1"/>
          </p:cNvSpPr>
          <p:nvPr>
            <p:ph type="sldImg"/>
          </p:nvPr>
        </p:nvSpPr>
        <p:spPr>
          <a:xfrm>
            <a:off x="-274638" y="1108075"/>
            <a:ext cx="9845676" cy="5538788"/>
          </a:xfrm>
          <a:ln/>
        </p:spPr>
      </p:sp>
      <p:sp>
        <p:nvSpPr>
          <p:cNvPr id="129031" name="Rectangle 3"/>
          <p:cNvSpPr>
            <a:spLocks noGrp="1" noChangeArrowheads="1"/>
          </p:cNvSpPr>
          <p:nvPr>
            <p:ph type="body" idx="1"/>
          </p:nvPr>
        </p:nvSpPr>
        <p:spPr>
          <a:xfrm>
            <a:off x="929854" y="7016307"/>
            <a:ext cx="7436693" cy="744608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pitchFamily="34" charset="0"/>
              </a:rPr>
              <a:t>Feedback is needed to regulate the output voltage against input/output variations and transients.</a:t>
            </a:r>
          </a:p>
          <a:p>
            <a:r>
              <a:rPr lang="en-US" dirty="0">
                <a:latin typeface="Arial" pitchFamily="34" charset="0"/>
              </a:rPr>
              <a:t>Loop gain is the gain around the feedback loop, made up of the product of the error amp gain and the power stage gain.</a:t>
            </a:r>
          </a:p>
          <a:p>
            <a:r>
              <a:rPr lang="en-US" dirty="0">
                <a:latin typeface="Arial" pitchFamily="34" charset="0"/>
              </a:rPr>
              <a:t>Compensation is used to adjust the loop bandwidth and tailor</a:t>
            </a:r>
            <a:r>
              <a:rPr lang="en-US" baseline="0" dirty="0">
                <a:latin typeface="Arial" pitchFamily="34" charset="0"/>
              </a:rPr>
              <a:t> the frequency response.</a:t>
            </a:r>
            <a:endParaRPr lang="en-US" dirty="0">
              <a:latin typeface="Arial" pitchFamily="34" charset="0"/>
            </a:endParaRPr>
          </a:p>
          <a:p>
            <a:r>
              <a:rPr lang="en-US" dirty="0">
                <a:latin typeface="Arial" pitchFamily="34" charset="0"/>
              </a:rPr>
              <a:t>The bandwidth of the control loop determines the speed of the loop in responding to a transient condition.</a:t>
            </a:r>
          </a:p>
          <a:p>
            <a:endParaRPr lang="en-US" dirty="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xfrm>
            <a:off x="-274638" y="1108075"/>
            <a:ext cx="9845676" cy="5538788"/>
          </a:xfrm>
          <a:ln/>
        </p:spPr>
      </p:sp>
      <p:sp>
        <p:nvSpPr>
          <p:cNvPr id="201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pitchFamily="34" charset="0"/>
              </a:rPr>
              <a:t>Sufficient phase margin is required to prevent oscillations.</a:t>
            </a:r>
          </a:p>
          <a:p>
            <a:r>
              <a:rPr lang="en-US" dirty="0">
                <a:latin typeface="Arial" pitchFamily="34" charset="0"/>
              </a:rPr>
              <a:t>Phase margin of 45 degrees or greater is the design goal. A phase</a:t>
            </a:r>
            <a:r>
              <a:rPr lang="en-US" baseline="0" dirty="0">
                <a:latin typeface="Arial" pitchFamily="34" charset="0"/>
              </a:rPr>
              <a:t> margin of 52° is critically damped, while 60° is considered good margin for a production design.</a:t>
            </a:r>
          </a:p>
          <a:p>
            <a:r>
              <a:rPr lang="en-US" dirty="0">
                <a:latin typeface="Arial" pitchFamily="34" charset="0"/>
              </a:rPr>
              <a:t>Low phase margin causes the response to be under-damped,</a:t>
            </a:r>
            <a:r>
              <a:rPr lang="en-US" baseline="0" dirty="0">
                <a:latin typeface="Arial" pitchFamily="34" charset="0"/>
              </a:rPr>
              <a:t> while h</a:t>
            </a:r>
            <a:r>
              <a:rPr lang="en-US" dirty="0">
                <a:latin typeface="Arial" pitchFamily="34" charset="0"/>
              </a:rPr>
              <a:t>igher phase margin leads to an over-damped response.</a:t>
            </a:r>
          </a:p>
          <a:p>
            <a:r>
              <a:rPr lang="en-US" dirty="0">
                <a:latin typeface="Arial" pitchFamily="34" charset="0"/>
              </a:rPr>
              <a:t>Generally higher crossovers are preferred but there are practical limitations. Rule of thumb is 1/5 to 1/10 of switching frequency.</a:t>
            </a:r>
          </a:p>
          <a:p>
            <a:r>
              <a:rPr lang="en-US" dirty="0">
                <a:latin typeface="Arial" pitchFamily="34" charset="0"/>
              </a:rPr>
              <a:t>The</a:t>
            </a:r>
            <a:r>
              <a:rPr lang="en-US" baseline="0" dirty="0">
                <a:latin typeface="Arial" pitchFamily="34" charset="0"/>
              </a:rPr>
              <a:t> a</a:t>
            </a:r>
            <a:r>
              <a:rPr lang="en-US" dirty="0">
                <a:latin typeface="Arial" pitchFamily="34" charset="0"/>
              </a:rPr>
              <a:t>ttenuation at 0 degrees</a:t>
            </a:r>
            <a:r>
              <a:rPr lang="en-US" baseline="0" dirty="0">
                <a:latin typeface="Arial" pitchFamily="34" charset="0"/>
              </a:rPr>
              <a:t> is</a:t>
            </a:r>
            <a:r>
              <a:rPr lang="en-US" dirty="0">
                <a:latin typeface="Arial" pitchFamily="34" charset="0"/>
              </a:rPr>
              <a:t> referred</a:t>
            </a:r>
            <a:r>
              <a:rPr lang="en-US" baseline="0" dirty="0">
                <a:latin typeface="Arial" pitchFamily="34" charset="0"/>
              </a:rPr>
              <a:t> to as </a:t>
            </a:r>
            <a:r>
              <a:rPr lang="en-US" dirty="0">
                <a:latin typeface="Arial" pitchFamily="34" charset="0"/>
              </a:rPr>
              <a:t>gain margin.</a:t>
            </a:r>
            <a:r>
              <a:rPr lang="en-US" baseline="0" dirty="0">
                <a:latin typeface="Arial" pitchFamily="34" charset="0"/>
              </a:rPr>
              <a:t> 6 dB is the minimum, while 10 dB is considered good.</a:t>
            </a:r>
            <a:r>
              <a:rPr lang="en-US" dirty="0">
                <a:latin typeface="Arial" pitchFamily="34" charset="0"/>
              </a:rPr>
              <a:t> </a:t>
            </a:r>
          </a:p>
          <a:p>
            <a:r>
              <a:rPr lang="en-US" dirty="0">
                <a:latin typeface="Arial" pitchFamily="34" charset="0"/>
              </a:rPr>
              <a:t>Attenuation at the switching frequency is also important for</a:t>
            </a:r>
            <a:r>
              <a:rPr lang="en-US" baseline="0" dirty="0">
                <a:latin typeface="Arial" pitchFamily="34" charset="0"/>
              </a:rPr>
              <a:t> noise immunity to minimize jitter.</a:t>
            </a:r>
            <a:endParaRPr lang="en-US" dirty="0">
              <a:latin typeface="Arial" pitchFamily="34" charset="0"/>
            </a:endParaRPr>
          </a:p>
          <a:p>
            <a:endParaRPr lang="en-US" dirty="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The inductor and capacitor form a low pass filter, converting a switching waveform into its averaged equivalent (DC) plus a small amount of output noise. </a:t>
            </a:r>
          </a:p>
          <a:p>
            <a:endParaRPr lang="en-US" dirty="0"/>
          </a:p>
          <a:p>
            <a:r>
              <a:rPr lang="en-US" dirty="0"/>
              <a:t>The fundamental portion of the noise is created by the ripple current in the inductor. </a:t>
            </a:r>
          </a:p>
          <a:p>
            <a:endParaRPr lang="en-US" dirty="0"/>
          </a:p>
          <a:p>
            <a:r>
              <a:rPr lang="en-US" dirty="0"/>
              <a:t>The voltage impressed across the inductor ( V</a:t>
            </a:r>
            <a:r>
              <a:rPr lang="en-US" baseline="-25000" dirty="0"/>
              <a:t>IN</a:t>
            </a:r>
            <a:r>
              <a:rPr lang="en-US" dirty="0"/>
              <a:t>-V</a:t>
            </a:r>
            <a:r>
              <a:rPr lang="en-US" baseline="-25000" dirty="0"/>
              <a:t>OUT</a:t>
            </a:r>
            <a:r>
              <a:rPr lang="en-US" dirty="0"/>
              <a:t>) when the upper switch is on, induces current to build in the inductor. During the time when the upper switch is off, the inductor current decays at a rate determined by the output voltage plus the drop across the rectifier (V</a:t>
            </a:r>
            <a:r>
              <a:rPr lang="en-US" baseline="-25000" dirty="0"/>
              <a:t>R</a:t>
            </a:r>
            <a:r>
              <a:rPr lang="en-US" dirty="0"/>
              <a:t>). With fixed frequency operation the design of the inductor is straightforward. </a:t>
            </a:r>
          </a:p>
          <a:p>
            <a:r>
              <a:rPr lang="en-US" dirty="0"/>
              <a:t> </a:t>
            </a:r>
          </a:p>
          <a:p>
            <a:r>
              <a:rPr lang="en-US" dirty="0"/>
              <a:t>With a variable frequency control approach the filter is also a contributor to the basic function of the converter.  Consider a hysteretic control technique: The ON time of the switch is terminated when the output voltage reaches an upper regulation threshold, and the off time is terminated by the output voltage reaching a lower threshold. </a:t>
            </a:r>
          </a:p>
          <a:p>
            <a:r>
              <a:rPr lang="en-US" dirty="0"/>
              <a:t> </a:t>
            </a:r>
          </a:p>
          <a:p>
            <a:r>
              <a:rPr lang="en-US" dirty="0"/>
              <a:t>A variation of hysteretic control fixes the on time of the switch (called “Constant On Time” or COT control) and requires the off time to vary to maintain regulation. Similar to the hysteretic converter, the output capacitor impedance characteristics must be known to ensure the inductor current rise time is consistent with the ON time for the desired operating frequency and regulation voltage.</a:t>
            </a:r>
          </a:p>
          <a:p>
            <a:r>
              <a:rPr lang="en-US" dirty="0"/>
              <a:t> </a:t>
            </a:r>
          </a:p>
          <a:p>
            <a:r>
              <a:rPr lang="en-US" dirty="0"/>
              <a:t>Notice that if the input voltage were to vary, the fixed frequency controlled converter would experience a change in duty cycle and a change in the peak to peak ripple. The variable frequency control technique maintains a fixed amount of ripple and results in a change in operating frequency. </a:t>
            </a:r>
          </a:p>
          <a:p>
            <a:r>
              <a:rPr lang="en-US" dirty="0"/>
              <a:t> </a:t>
            </a:r>
          </a:p>
          <a:p>
            <a:r>
              <a:rPr lang="en-US" dirty="0"/>
              <a:t>When losses increase due to an increase in the load current, the resulting duty cycle increase to maintain output voltage regulation will cause a slight increase in the peak to peak ripple due to the increased duty cycle for the fixed frequency converter. For a Constant On Time converter, the increase in losses due to a load increase tends to increase the operating frequency.</a:t>
            </a:r>
          </a:p>
          <a:p>
            <a:endParaRPr lang="en-US" dirty="0"/>
          </a:p>
        </p:txBody>
      </p:sp>
      <p:sp>
        <p:nvSpPr>
          <p:cNvPr id="4" name="Slide Number Placeholder 3"/>
          <p:cNvSpPr>
            <a:spLocks noGrp="1"/>
          </p:cNvSpPr>
          <p:nvPr>
            <p:ph type="sldNum" sz="quarter" idx="10"/>
          </p:nvPr>
        </p:nvSpPr>
        <p:spPr/>
        <p:txBody>
          <a:bodyPr/>
          <a:lstStyle/>
          <a:p>
            <a:pPr marL="0" marR="0" lvl="0" indent="0" algn="r" defTabSz="457154" rtl="0" eaLnBrk="1" fontAlgn="auto" latinLnBrk="0" hangingPunct="1">
              <a:lnSpc>
                <a:spcPct val="100000"/>
              </a:lnSpc>
              <a:spcBef>
                <a:spcPts val="0"/>
              </a:spcBef>
              <a:spcAft>
                <a:spcPts val="0"/>
              </a:spcAft>
              <a:buClrTx/>
              <a:buSzTx/>
              <a:buFontTx/>
              <a:buNone/>
              <a:tabLst/>
              <a:defRPr/>
            </a:pPr>
            <a:fld id="{F4852EA3-5049-2042-B483-14FD7C325F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5993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F05C5E4-4DC9-4F52-ABB7-510051ABF71E}" type="slidenum">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11619" name="Rectangle 7"/>
          <p:cNvSpPr txBox="1">
            <a:spLocks noGrp="1" noChangeArrowheads="1"/>
          </p:cNvSpPr>
          <p:nvPr/>
        </p:nvSpPr>
        <p:spPr bwMode="auto">
          <a:xfrm>
            <a:off x="5265014" y="14028568"/>
            <a:ext cx="4029282" cy="739010"/>
          </a:xfrm>
          <a:prstGeom prst="rect">
            <a:avLst/>
          </a:prstGeom>
          <a:noFill/>
          <a:ln w="9525">
            <a:noFill/>
            <a:miter lim="800000"/>
            <a:headEnd/>
            <a:tailEnd/>
          </a:ln>
        </p:spPr>
        <p:txBody>
          <a:bodyPr lIns="137511" tIns="68756" rIns="137511" bIns="68756" anchor="b"/>
          <a:lstStyle/>
          <a:p>
            <a:pPr marL="0" marR="0" lvl="0" indent="0" algn="r" defTabSz="1375243" rtl="0" eaLnBrk="1" fontAlgn="base" latinLnBrk="0" hangingPunct="1">
              <a:lnSpc>
                <a:spcPct val="100000"/>
              </a:lnSpc>
              <a:spcBef>
                <a:spcPct val="0"/>
              </a:spcBef>
              <a:spcAft>
                <a:spcPct val="0"/>
              </a:spcAft>
              <a:buClrTx/>
              <a:buSzTx/>
              <a:buFontTx/>
              <a:buNone/>
              <a:tabLst/>
              <a:defRPr/>
            </a:pPr>
            <a:fld id="{462CCE5B-EBB5-4A50-8E82-B446C18DFF07}" type="slidenum">
              <a:rPr kumimoji="0" lang="en-US" sz="18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1375243" rtl="0" eaLnBrk="1" fontAlgn="base" latinLnBrk="0" hangingPunct="1">
                <a:lnSpc>
                  <a:spcPct val="100000"/>
                </a:lnSpc>
                <a:spcBef>
                  <a:spcPct val="0"/>
                </a:spcBef>
                <a:spcAft>
                  <a:spcPct val="0"/>
                </a:spcAft>
                <a:buClrTx/>
                <a:buSzTx/>
                <a:buFontTx/>
                <a:buNone/>
                <a:tabLst/>
                <a:defRPr/>
              </a:pPr>
              <a:t>29</a:t>
            </a:fld>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1620" name="Rectangle 4"/>
          <p:cNvSpPr>
            <a:spLocks noGrp="1" noRot="1" noChangeAspect="1" noChangeArrowheads="1" noTextEdit="1"/>
          </p:cNvSpPr>
          <p:nvPr>
            <p:ph type="sldImg"/>
          </p:nvPr>
        </p:nvSpPr>
        <p:spPr>
          <a:xfrm>
            <a:off x="-274638" y="1108075"/>
            <a:ext cx="9845676" cy="5538788"/>
          </a:xfrm>
          <a:ln/>
        </p:spPr>
      </p:sp>
      <p:sp>
        <p:nvSpPr>
          <p:cNvPr id="111621" name="Rectangle 5"/>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34" charset="0"/>
                <a:cs typeface="Arial" pitchFamily="34" charset="0"/>
              </a:rPr>
              <a:t>The control loop transient response</a:t>
            </a:r>
            <a:r>
              <a:rPr lang="en-US" baseline="0" dirty="0">
                <a:latin typeface="Arial" pitchFamily="34" charset="0"/>
                <a:cs typeface="Arial" pitchFamily="34" charset="0"/>
              </a:rPr>
              <a:t> to a disturbance is determined by the bandwidth and frequency response. The objective is to maximize the crossover frequency for fastest transient response. The gain and phase margin are adjusted for best settling behavior.</a:t>
            </a:r>
            <a:endParaRPr lang="en-US" dirty="0">
              <a:latin typeface="Arial" pitchFamily="34" charset="0"/>
              <a:cs typeface="Arial" pitchFamily="34" charset="0"/>
            </a:endParaRPr>
          </a:p>
        </p:txBody>
      </p:sp>
    </p:spTree>
    <p:extLst>
      <p:ext uri="{BB962C8B-B14F-4D97-AF65-F5344CB8AC3E}">
        <p14:creationId xmlns:p14="http://schemas.microsoft.com/office/powerpoint/2010/main" val="2390330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F05C5E4-4DC9-4F52-ABB7-510051ABF71E}" type="slidenum">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11619" name="Rectangle 7"/>
          <p:cNvSpPr txBox="1">
            <a:spLocks noGrp="1" noChangeArrowheads="1"/>
          </p:cNvSpPr>
          <p:nvPr/>
        </p:nvSpPr>
        <p:spPr bwMode="auto">
          <a:xfrm>
            <a:off x="5265014" y="14028568"/>
            <a:ext cx="4029282" cy="739010"/>
          </a:xfrm>
          <a:prstGeom prst="rect">
            <a:avLst/>
          </a:prstGeom>
          <a:noFill/>
          <a:ln w="9525">
            <a:noFill/>
            <a:miter lim="800000"/>
            <a:headEnd/>
            <a:tailEnd/>
          </a:ln>
        </p:spPr>
        <p:txBody>
          <a:bodyPr lIns="137511" tIns="68756" rIns="137511" bIns="68756" anchor="b"/>
          <a:lstStyle/>
          <a:p>
            <a:pPr marL="0" marR="0" lvl="0" indent="0" algn="r" defTabSz="1375243" rtl="0" eaLnBrk="1" fontAlgn="base" latinLnBrk="0" hangingPunct="1">
              <a:lnSpc>
                <a:spcPct val="100000"/>
              </a:lnSpc>
              <a:spcBef>
                <a:spcPct val="0"/>
              </a:spcBef>
              <a:spcAft>
                <a:spcPct val="0"/>
              </a:spcAft>
              <a:buClrTx/>
              <a:buSzTx/>
              <a:buFontTx/>
              <a:buNone/>
              <a:tabLst/>
              <a:defRPr/>
            </a:pPr>
            <a:fld id="{462CCE5B-EBB5-4A50-8E82-B446C18DFF07}" type="slidenum">
              <a:rPr kumimoji="0" lang="en-US" sz="18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1375243" rtl="0" eaLnBrk="1" fontAlgn="base" latinLnBrk="0" hangingPunct="1">
                <a:lnSpc>
                  <a:spcPct val="100000"/>
                </a:lnSpc>
                <a:spcBef>
                  <a:spcPct val="0"/>
                </a:spcBef>
                <a:spcAft>
                  <a:spcPct val="0"/>
                </a:spcAft>
                <a:buClrTx/>
                <a:buSzTx/>
                <a:buFontTx/>
                <a:buNone/>
                <a:tabLst/>
                <a:defRPr/>
              </a:pPr>
              <a:t>30</a:t>
            </a:fld>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1620" name="Rectangle 4"/>
          <p:cNvSpPr>
            <a:spLocks noGrp="1" noRot="1" noChangeAspect="1" noChangeArrowheads="1" noTextEdit="1"/>
          </p:cNvSpPr>
          <p:nvPr>
            <p:ph type="sldImg"/>
          </p:nvPr>
        </p:nvSpPr>
        <p:spPr>
          <a:xfrm>
            <a:off x="-274638" y="1108075"/>
            <a:ext cx="9845676" cy="5538788"/>
          </a:xfrm>
          <a:ln/>
        </p:spPr>
      </p:sp>
      <p:sp>
        <p:nvSpPr>
          <p:cNvPr id="111621" name="Rectangle 5"/>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34" charset="0"/>
                <a:cs typeface="Arial" pitchFamily="34" charset="0"/>
              </a:rPr>
              <a:t>The control loop transient response</a:t>
            </a:r>
            <a:r>
              <a:rPr lang="en-US" baseline="0" dirty="0">
                <a:latin typeface="Arial" pitchFamily="34" charset="0"/>
                <a:cs typeface="Arial" pitchFamily="34" charset="0"/>
              </a:rPr>
              <a:t> to a disturbance is determined by the bandwidth and frequency response. The objective is to maximize the crossover frequency for fastest transient response. The gain and phase margin are adjusted for best settling behavior.</a:t>
            </a:r>
            <a:endParaRPr lang="en-US" dirty="0">
              <a:latin typeface="Arial" pitchFamily="34" charset="0"/>
              <a:cs typeface="Arial" pitchFamily="34" charset="0"/>
            </a:endParaRPr>
          </a:p>
        </p:txBody>
      </p:sp>
    </p:spTree>
    <p:extLst>
      <p:ext uri="{BB962C8B-B14F-4D97-AF65-F5344CB8AC3E}">
        <p14:creationId xmlns:p14="http://schemas.microsoft.com/office/powerpoint/2010/main" val="3643910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F05C5E4-4DC9-4F52-ABB7-510051ABF71E}" type="slidenum">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11619" name="Rectangle 7"/>
          <p:cNvSpPr txBox="1">
            <a:spLocks noGrp="1" noChangeArrowheads="1"/>
          </p:cNvSpPr>
          <p:nvPr/>
        </p:nvSpPr>
        <p:spPr bwMode="auto">
          <a:xfrm>
            <a:off x="5265014" y="14028568"/>
            <a:ext cx="4029282" cy="739010"/>
          </a:xfrm>
          <a:prstGeom prst="rect">
            <a:avLst/>
          </a:prstGeom>
          <a:noFill/>
          <a:ln w="9525">
            <a:noFill/>
            <a:miter lim="800000"/>
            <a:headEnd/>
            <a:tailEnd/>
          </a:ln>
        </p:spPr>
        <p:txBody>
          <a:bodyPr lIns="137511" tIns="68756" rIns="137511" bIns="68756" anchor="b"/>
          <a:lstStyle/>
          <a:p>
            <a:pPr marL="0" marR="0" lvl="0" indent="0" algn="r" defTabSz="1375243" rtl="0" eaLnBrk="1" fontAlgn="base" latinLnBrk="0" hangingPunct="1">
              <a:lnSpc>
                <a:spcPct val="100000"/>
              </a:lnSpc>
              <a:spcBef>
                <a:spcPct val="0"/>
              </a:spcBef>
              <a:spcAft>
                <a:spcPct val="0"/>
              </a:spcAft>
              <a:buClrTx/>
              <a:buSzTx/>
              <a:buFontTx/>
              <a:buNone/>
              <a:tabLst/>
              <a:defRPr/>
            </a:pPr>
            <a:fld id="{462CCE5B-EBB5-4A50-8E82-B446C18DFF07}" type="slidenum">
              <a:rPr kumimoji="0" lang="en-US" sz="18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1375243" rtl="0" eaLnBrk="1" fontAlgn="base" latinLnBrk="0" hangingPunct="1">
                <a:lnSpc>
                  <a:spcPct val="100000"/>
                </a:lnSpc>
                <a:spcBef>
                  <a:spcPct val="0"/>
                </a:spcBef>
                <a:spcAft>
                  <a:spcPct val="0"/>
                </a:spcAft>
                <a:buClrTx/>
                <a:buSzTx/>
                <a:buFontTx/>
                <a:buNone/>
                <a:tabLst/>
                <a:defRPr/>
              </a:pPr>
              <a:t>31</a:t>
            </a:fld>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1620" name="Rectangle 4"/>
          <p:cNvSpPr>
            <a:spLocks noGrp="1" noRot="1" noChangeAspect="1" noChangeArrowheads="1" noTextEdit="1"/>
          </p:cNvSpPr>
          <p:nvPr>
            <p:ph type="sldImg"/>
          </p:nvPr>
        </p:nvSpPr>
        <p:spPr>
          <a:xfrm>
            <a:off x="-274638" y="1108075"/>
            <a:ext cx="9845676" cy="5538788"/>
          </a:xfrm>
          <a:ln/>
        </p:spPr>
      </p:sp>
      <p:sp>
        <p:nvSpPr>
          <p:cNvPr id="111621" name="Rectangle 5"/>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34" charset="0"/>
                <a:cs typeface="Arial" pitchFamily="34" charset="0"/>
              </a:rPr>
              <a:t>The control loop transient response</a:t>
            </a:r>
            <a:r>
              <a:rPr lang="en-US" baseline="0" dirty="0">
                <a:latin typeface="Arial" pitchFamily="34" charset="0"/>
                <a:cs typeface="Arial" pitchFamily="34" charset="0"/>
              </a:rPr>
              <a:t> to a disturbance is determined by the bandwidth and frequency response. The objective is to maximize the crossover frequency for fastest transient response. The gain and phase margin are adjusted for best settling behavior.</a:t>
            </a:r>
            <a:endParaRPr lang="en-US" dirty="0">
              <a:latin typeface="Arial" pitchFamily="34" charset="0"/>
              <a:cs typeface="Arial" pitchFamily="34" charset="0"/>
            </a:endParaRPr>
          </a:p>
        </p:txBody>
      </p:sp>
    </p:spTree>
    <p:extLst>
      <p:ext uri="{BB962C8B-B14F-4D97-AF65-F5344CB8AC3E}">
        <p14:creationId xmlns:p14="http://schemas.microsoft.com/office/powerpoint/2010/main" val="1921242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Notice that during this interval, the voltage across the </a:t>
            </a:r>
            <a:r>
              <a:rPr lang="en-US" dirty="0" err="1"/>
              <a:t>RdsON</a:t>
            </a:r>
            <a:r>
              <a:rPr lang="en-US" dirty="0"/>
              <a:t> of the SR decays because of the decay of the current in the inductor.</a:t>
            </a:r>
          </a:p>
          <a:p>
            <a:endParaRPr lang="en-US" dirty="0"/>
          </a:p>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32</a:t>
            </a:fld>
            <a:endParaRPr lang="en-US" dirty="0"/>
          </a:p>
        </p:txBody>
      </p:sp>
    </p:spTree>
    <p:extLst>
      <p:ext uri="{BB962C8B-B14F-4D97-AF65-F5344CB8AC3E}">
        <p14:creationId xmlns:p14="http://schemas.microsoft.com/office/powerpoint/2010/main" val="2998384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The SR gate signal turns OFF the SR and the inductor current transitions from the channel back to its body diode. </a:t>
            </a:r>
          </a:p>
          <a:p>
            <a:r>
              <a:rPr lang="en-US" dirty="0"/>
              <a:t>The cycle starts again with the PWM signal turning on the main switch MOSFET.</a:t>
            </a:r>
          </a:p>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33</a:t>
            </a:fld>
            <a:endParaRPr lang="en-US" dirty="0"/>
          </a:p>
        </p:txBody>
      </p:sp>
    </p:spTree>
    <p:extLst>
      <p:ext uri="{BB962C8B-B14F-4D97-AF65-F5344CB8AC3E}">
        <p14:creationId xmlns:p14="http://schemas.microsoft.com/office/powerpoint/2010/main" val="147872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defTabSz="466618">
              <a:defRPr/>
            </a:pPr>
            <a:r>
              <a:rPr lang="en-US" dirty="0"/>
              <a:t>One of the key differences in circuit operation between a synchronous and a non-synchronous converter occurs at light loads when the converter’s DC load current is less than half the magnitude of the peak-to-peak ripple current in the output inductor. </a:t>
            </a:r>
          </a:p>
          <a:p>
            <a:pPr defTabSz="466618">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34</a:t>
            </a:fld>
            <a:endParaRPr lang="en-US" dirty="0"/>
          </a:p>
        </p:txBody>
      </p:sp>
    </p:spTree>
    <p:extLst>
      <p:ext uri="{BB962C8B-B14F-4D97-AF65-F5344CB8AC3E}">
        <p14:creationId xmlns:p14="http://schemas.microsoft.com/office/powerpoint/2010/main" val="379158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35</a:t>
            </a:fld>
            <a:endParaRPr lang="en-US" dirty="0"/>
          </a:p>
        </p:txBody>
      </p:sp>
    </p:spTree>
    <p:extLst>
      <p:ext uri="{BB962C8B-B14F-4D97-AF65-F5344CB8AC3E}">
        <p14:creationId xmlns:p14="http://schemas.microsoft.com/office/powerpoint/2010/main" val="2937646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details on experiences</a:t>
            </a:r>
          </a:p>
          <a:p>
            <a:r>
              <a:rPr lang="en-US" dirty="0"/>
              <a:t>Why I chose TI + connection with past</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ED2394B-E06C-4DC9-BCC2-551C3DED9AAD}" type="slidenum">
              <a:rPr kumimoji="0" lang="en-US" sz="18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66599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36</a:t>
            </a:fld>
            <a:endParaRPr lang="en-US" dirty="0"/>
          </a:p>
        </p:txBody>
      </p:sp>
    </p:spTree>
    <p:extLst>
      <p:ext uri="{BB962C8B-B14F-4D97-AF65-F5344CB8AC3E}">
        <p14:creationId xmlns:p14="http://schemas.microsoft.com/office/powerpoint/2010/main" val="283660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37</a:t>
            </a:fld>
            <a:endParaRPr lang="en-US" dirty="0"/>
          </a:p>
        </p:txBody>
      </p:sp>
    </p:spTree>
    <p:extLst>
      <p:ext uri="{BB962C8B-B14F-4D97-AF65-F5344CB8AC3E}">
        <p14:creationId xmlns:p14="http://schemas.microsoft.com/office/powerpoint/2010/main" val="2530775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defTabSz="466618">
              <a:defRPr/>
            </a:pPr>
            <a:r>
              <a:rPr lang="en-US" dirty="0"/>
              <a:t>Diode emulator by sensing voltage on the switch node and turning OFF the SR when voltage reaches zero.</a:t>
            </a:r>
          </a:p>
          <a:p>
            <a:pPr defTabSz="466618">
              <a:defRPr/>
            </a:pPr>
            <a:endParaRPr lang="en-US" dirty="0"/>
          </a:p>
          <a:p>
            <a:pPr defTabSz="466618">
              <a:defRPr/>
            </a:pPr>
            <a:r>
              <a:rPr lang="en-US" dirty="0"/>
              <a:t>Both switches are now OFF and the SW node is high impedance.</a:t>
            </a:r>
          </a:p>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38</a:t>
            </a:fld>
            <a:endParaRPr lang="en-US" dirty="0"/>
          </a:p>
        </p:txBody>
      </p:sp>
    </p:spTree>
    <p:extLst>
      <p:ext uri="{BB962C8B-B14F-4D97-AF65-F5344CB8AC3E}">
        <p14:creationId xmlns:p14="http://schemas.microsoft.com/office/powerpoint/2010/main" val="2959321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defTabSz="466618">
              <a:defRPr/>
            </a:pPr>
            <a:r>
              <a:rPr lang="en-US" dirty="0"/>
              <a:t>In a non-synchronous buck converter, when the DC inductor current attempts to go below zero, current no longer flows due to the rectifier diode’s blocking effect. </a:t>
            </a:r>
          </a:p>
          <a:p>
            <a:pPr defTabSz="466618">
              <a:defRPr/>
            </a:pPr>
            <a:endParaRPr lang="en-US" dirty="0"/>
          </a:p>
          <a:p>
            <a:pPr defTabSz="466618">
              <a:defRPr/>
            </a:pPr>
            <a:r>
              <a:rPr lang="en-US" dirty="0"/>
              <a:t>In this condition, the inductor is running “discontinuous” because current flow is interrupted. When this occurs, the SW node rings up to the output voltage and settles at that level until the next switching cycle begins. </a:t>
            </a:r>
          </a:p>
          <a:p>
            <a:pPr defTabSz="466618">
              <a:defRPr/>
            </a:pPr>
            <a:endParaRPr lang="en-US" dirty="0"/>
          </a:p>
          <a:p>
            <a:pPr defTabSz="466618">
              <a:defRPr/>
            </a:pPr>
            <a:r>
              <a:rPr lang="en-US" dirty="0"/>
              <a:t>This low energy ringing is generated by the energy in the inductor resonating with MOSFET parasitic capacitance.  </a:t>
            </a:r>
          </a:p>
          <a:p>
            <a:pPr defTabSz="466618">
              <a:defRPr/>
            </a:pPr>
            <a:endParaRPr lang="en-US" dirty="0"/>
          </a:p>
          <a:p>
            <a:pPr defTabSz="466618">
              <a:defRPr/>
            </a:pPr>
            <a:r>
              <a:rPr lang="en-US" dirty="0"/>
              <a:t>NOTE: Duty cycle is based on </a:t>
            </a:r>
            <a:r>
              <a:rPr lang="en-US" b="1" dirty="0">
                <a:solidFill>
                  <a:srgbClr val="FF0000"/>
                </a:solidFill>
              </a:rPr>
              <a:t>energy</a:t>
            </a:r>
            <a:r>
              <a:rPr lang="en-US" b="1" baseline="0" dirty="0">
                <a:solidFill>
                  <a:srgbClr val="FF0000"/>
                </a:solidFill>
              </a:rPr>
              <a:t> in inductor </a:t>
            </a:r>
            <a:r>
              <a:rPr lang="en-US" baseline="0" dirty="0"/>
              <a:t>delivered to the output, not necessarily the duty cycle.</a:t>
            </a:r>
          </a:p>
          <a:p>
            <a:pPr defTabSz="466618">
              <a:defRPr/>
            </a:pPr>
            <a:endParaRPr lang="en-US" dirty="0"/>
          </a:p>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39</a:t>
            </a:fld>
            <a:endParaRPr lang="en-US" dirty="0"/>
          </a:p>
        </p:txBody>
      </p:sp>
    </p:spTree>
    <p:extLst>
      <p:ext uri="{BB962C8B-B14F-4D97-AF65-F5344CB8AC3E}">
        <p14:creationId xmlns:p14="http://schemas.microsoft.com/office/powerpoint/2010/main" val="3030930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The inductor and capacitor form a low pass filter, converting a switching waveform into its averaged equivalent (DC) plus a small amount of output noise. </a:t>
            </a:r>
          </a:p>
          <a:p>
            <a:endParaRPr lang="en-US" dirty="0"/>
          </a:p>
          <a:p>
            <a:r>
              <a:rPr lang="en-US" dirty="0"/>
              <a:t>The fundamental portion of the noise is created by the ripple current in the inductor. </a:t>
            </a:r>
          </a:p>
          <a:p>
            <a:endParaRPr lang="en-US" dirty="0"/>
          </a:p>
          <a:p>
            <a:r>
              <a:rPr lang="en-US" dirty="0"/>
              <a:t>The voltage impressed across the inductor ( V</a:t>
            </a:r>
            <a:r>
              <a:rPr lang="en-US" baseline="-25000" dirty="0"/>
              <a:t>IN</a:t>
            </a:r>
            <a:r>
              <a:rPr lang="en-US" dirty="0"/>
              <a:t>-V</a:t>
            </a:r>
            <a:r>
              <a:rPr lang="en-US" baseline="-25000" dirty="0"/>
              <a:t>OUT</a:t>
            </a:r>
            <a:r>
              <a:rPr lang="en-US" dirty="0"/>
              <a:t>) when the upper switch is on, induces current to build in the inductor. During the time when the upper switch is off, the inductor current decays at a rate determined by the output voltage plus the drop across the rectifier (V</a:t>
            </a:r>
            <a:r>
              <a:rPr lang="en-US" baseline="-25000" dirty="0"/>
              <a:t>R</a:t>
            </a:r>
            <a:r>
              <a:rPr lang="en-US" dirty="0"/>
              <a:t>). With fixed frequency operation the design of the inductor is straightforward. </a:t>
            </a:r>
          </a:p>
          <a:p>
            <a:r>
              <a:rPr lang="en-US" dirty="0"/>
              <a:t> </a:t>
            </a:r>
          </a:p>
          <a:p>
            <a:r>
              <a:rPr lang="en-US" dirty="0"/>
              <a:t>With a variable frequency control approach the filter is also a contributor to the basic function of the converter.  Consider a hysteretic control technique: The ON time of the switch is terminated when the output voltage reaches an upper regulation threshold, and the off time is terminated by the output voltage reaching a lower threshold. </a:t>
            </a:r>
          </a:p>
          <a:p>
            <a:r>
              <a:rPr lang="en-US" dirty="0"/>
              <a:t> </a:t>
            </a:r>
          </a:p>
          <a:p>
            <a:r>
              <a:rPr lang="en-US" dirty="0"/>
              <a:t>A variation of hysteretic control fixes the on time of the switch (called “Constant On Time” or COT control) and requires the off time to vary to maintain regulation. Similar to the hysteretic converter, the output capacitor impedance characteristics must be known to ensure the inductor current rise time is consistent with the ON time for the desired operating frequency and regulation voltage.</a:t>
            </a:r>
          </a:p>
          <a:p>
            <a:r>
              <a:rPr lang="en-US" dirty="0"/>
              <a:t> </a:t>
            </a:r>
          </a:p>
          <a:p>
            <a:r>
              <a:rPr lang="en-US" dirty="0"/>
              <a:t>Notice that if the input voltage were to vary, the fixed frequency controlled converter would experience a change in duty cycle and a change in the peak to peak ripple. The variable frequency control technique maintains a fixed amount of ripple and results in a change in operating frequency. </a:t>
            </a:r>
          </a:p>
          <a:p>
            <a:r>
              <a:rPr lang="en-US" dirty="0"/>
              <a:t> </a:t>
            </a:r>
          </a:p>
          <a:p>
            <a:r>
              <a:rPr lang="en-US" dirty="0"/>
              <a:t>When losses increase due to an increase in the load current, the resulting duty cycle increase to maintain output voltage regulation will cause a slight increase in the peak to peak ripple due to the increased duty cycle for the fixed frequency converter. For a Constant On Time converter, the increase in losses due to a load increase tends to increase the operating frequency.</a:t>
            </a:r>
          </a:p>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40</a:t>
            </a:fld>
            <a:endParaRPr lang="en-US" dirty="0"/>
          </a:p>
        </p:txBody>
      </p:sp>
    </p:spTree>
    <p:extLst>
      <p:ext uri="{BB962C8B-B14F-4D97-AF65-F5344CB8AC3E}">
        <p14:creationId xmlns:p14="http://schemas.microsoft.com/office/powerpoint/2010/main" val="1776197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41</a:t>
            </a:fld>
            <a:endParaRPr lang="en-US" dirty="0"/>
          </a:p>
        </p:txBody>
      </p:sp>
    </p:spTree>
    <p:extLst>
      <p:ext uri="{BB962C8B-B14F-4D97-AF65-F5344CB8AC3E}">
        <p14:creationId xmlns:p14="http://schemas.microsoft.com/office/powerpoint/2010/main" val="2700824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42</a:t>
            </a:fld>
            <a:endParaRPr lang="en-US" dirty="0"/>
          </a:p>
        </p:txBody>
      </p:sp>
    </p:spTree>
    <p:extLst>
      <p:ext uri="{BB962C8B-B14F-4D97-AF65-F5344CB8AC3E}">
        <p14:creationId xmlns:p14="http://schemas.microsoft.com/office/powerpoint/2010/main" val="2425584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Small signal response of the filter dictate</a:t>
            </a:r>
            <a:r>
              <a:rPr lang="en-US" baseline="0" dirty="0"/>
              <a:t> the compensation required by the control scheme as we will see when we discuss details later.</a:t>
            </a:r>
          </a:p>
          <a:p>
            <a:endParaRPr lang="en-US" dirty="0"/>
          </a:p>
          <a:p>
            <a:r>
              <a:rPr lang="en-US" dirty="0"/>
              <a:t>Peak at resonance can vary due to losses and can impact where the loop crossover frequency is selected. Because of the nature of the phase response.</a:t>
            </a:r>
          </a:p>
          <a:p>
            <a:endParaRPr lang="en-US" dirty="0"/>
          </a:p>
          <a:p>
            <a:r>
              <a:rPr lang="en-US" dirty="0"/>
              <a:t>We expect phase to change abruptly at resonance, but is affected by ESR and ESL at upper frequencies. These must</a:t>
            </a:r>
            <a:r>
              <a:rPr lang="en-US" baseline="0" dirty="0"/>
              <a:t> be taken into account as well.</a:t>
            </a:r>
            <a:endParaRPr lang="en-US" dirty="0"/>
          </a:p>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43</a:t>
            </a:fld>
            <a:endParaRPr lang="en-US" dirty="0"/>
          </a:p>
        </p:txBody>
      </p:sp>
    </p:spTree>
    <p:extLst>
      <p:ext uri="{BB962C8B-B14F-4D97-AF65-F5344CB8AC3E}">
        <p14:creationId xmlns:p14="http://schemas.microsoft.com/office/powerpoint/2010/main" val="3443510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Another function of the output capacitors is to act as a “reservoir” for energy during load current transients. </a:t>
            </a:r>
          </a:p>
          <a:p>
            <a:r>
              <a:rPr lang="en-US" dirty="0"/>
              <a:t>During a step load increase, inductor current will need to build from one level to a higher level. </a:t>
            </a:r>
          </a:p>
          <a:p>
            <a:r>
              <a:rPr lang="en-US" dirty="0"/>
              <a:t>If the increase in current is faster than the inductor can support in a single switching cycle, then the remaining energy will come from the output capacitors until the current in the inductor can build to the required level.  </a:t>
            </a:r>
          </a:p>
          <a:p>
            <a:r>
              <a:rPr lang="en-US" dirty="0"/>
              <a:t>This means that in an application that requires fast current build up, the ripple current needs to be higher than it otherwise would need to be. </a:t>
            </a:r>
          </a:p>
          <a:p>
            <a:endParaRPr lang="en-US" dirty="0"/>
          </a:p>
          <a:p>
            <a:r>
              <a:rPr lang="en-US" dirty="0"/>
              <a:t>With higher ripple current comes the need for more capacitance to keep the ripple low and to support the output voltage during a load transient.  Figure xx show a pictorial description of a step up load transient event.</a:t>
            </a:r>
          </a:p>
        </p:txBody>
      </p:sp>
      <p:sp>
        <p:nvSpPr>
          <p:cNvPr id="4" name="Slide Number Placeholder 3"/>
          <p:cNvSpPr>
            <a:spLocks noGrp="1"/>
          </p:cNvSpPr>
          <p:nvPr>
            <p:ph type="sldNum" sz="quarter" idx="10"/>
          </p:nvPr>
        </p:nvSpPr>
        <p:spPr/>
        <p:txBody>
          <a:bodyPr/>
          <a:lstStyle/>
          <a:p>
            <a:fld id="{F4852EA3-5049-2042-B483-14FD7C325FE6}" type="slidenum">
              <a:rPr lang="en-US" smtClean="0"/>
              <a:pPr/>
              <a:t>44</a:t>
            </a:fld>
            <a:endParaRPr lang="en-US" dirty="0"/>
          </a:p>
        </p:txBody>
      </p:sp>
    </p:spTree>
    <p:extLst>
      <p:ext uri="{BB962C8B-B14F-4D97-AF65-F5344CB8AC3E}">
        <p14:creationId xmlns:p14="http://schemas.microsoft.com/office/powerpoint/2010/main" val="3237275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45</a:t>
            </a:fld>
            <a:endParaRPr lang="en-US" dirty="0"/>
          </a:p>
        </p:txBody>
      </p:sp>
    </p:spTree>
    <p:extLst>
      <p:ext uri="{BB962C8B-B14F-4D97-AF65-F5344CB8AC3E}">
        <p14:creationId xmlns:p14="http://schemas.microsoft.com/office/powerpoint/2010/main" val="264066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ED2394B-E06C-4DC9-BCC2-551C3DED9AAD}" type="slidenum">
              <a:rPr lang="en-US" smtClean="0"/>
              <a:pPr>
                <a:defRPr/>
              </a:pPr>
              <a:t>5</a:t>
            </a:fld>
            <a:endParaRPr lang="en-US"/>
          </a:p>
        </p:txBody>
      </p:sp>
    </p:spTree>
    <p:extLst>
      <p:ext uri="{BB962C8B-B14F-4D97-AF65-F5344CB8AC3E}">
        <p14:creationId xmlns:p14="http://schemas.microsoft.com/office/powerpoint/2010/main" val="1654174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46</a:t>
            </a:fld>
            <a:endParaRPr lang="en-US" dirty="0"/>
          </a:p>
        </p:txBody>
      </p:sp>
    </p:spTree>
    <p:extLst>
      <p:ext uri="{BB962C8B-B14F-4D97-AF65-F5344CB8AC3E}">
        <p14:creationId xmlns:p14="http://schemas.microsoft.com/office/powerpoint/2010/main" val="270512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Block Diagram for Voltage Mode Control</a:t>
            </a:r>
          </a:p>
          <a:p>
            <a:r>
              <a:rPr lang="en-US" dirty="0"/>
              <a:t>Three</a:t>
            </a:r>
            <a:r>
              <a:rPr lang="en-US" baseline="0" dirty="0"/>
              <a:t> Main Blocks </a:t>
            </a:r>
          </a:p>
          <a:p>
            <a:r>
              <a:rPr lang="en-US" baseline="0" dirty="0"/>
              <a:t>	1. Power Stage</a:t>
            </a:r>
          </a:p>
          <a:p>
            <a:r>
              <a:rPr lang="en-US" baseline="0" dirty="0"/>
              <a:t>	2. Compensation</a:t>
            </a:r>
          </a:p>
          <a:p>
            <a:r>
              <a:rPr lang="en-US" baseline="0" dirty="0"/>
              <a:t>	3. PWM Comparator</a:t>
            </a:r>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47</a:t>
            </a:fld>
            <a:endParaRPr lang="en-US" dirty="0"/>
          </a:p>
        </p:txBody>
      </p:sp>
    </p:spTree>
    <p:extLst>
      <p:ext uri="{BB962C8B-B14F-4D97-AF65-F5344CB8AC3E}">
        <p14:creationId xmlns:p14="http://schemas.microsoft.com/office/powerpoint/2010/main" val="1804643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6197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defTabSz="933237">
              <a:defRPr/>
            </a:pPr>
            <a:fld id="{BED2394B-E06C-4DC9-BCC2-551C3DED9AAD}" type="slidenum">
              <a:rPr lang="en-US">
                <a:solidFill>
                  <a:prstClr val="black"/>
                </a:solidFill>
              </a:rPr>
              <a:pPr defTabSz="933237">
                <a:defRPr/>
              </a:pPr>
              <a:t>6</a:t>
            </a:fld>
            <a:endParaRPr lang="en-US">
              <a:solidFill>
                <a:prstClr val="black"/>
              </a:solidFill>
            </a:endParaRPr>
          </a:p>
        </p:txBody>
      </p:sp>
    </p:spTree>
    <p:extLst>
      <p:ext uri="{BB962C8B-B14F-4D97-AF65-F5344CB8AC3E}">
        <p14:creationId xmlns:p14="http://schemas.microsoft.com/office/powerpoint/2010/main" val="3844779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1106698" indent="-425653" eaLnBrk="0" hangingPunct="0">
              <a:defRPr>
                <a:solidFill>
                  <a:schemeClr val="tx1"/>
                </a:solidFill>
                <a:latin typeface="Arial" pitchFamily="34" charset="0"/>
              </a:defRPr>
            </a:lvl2pPr>
            <a:lvl3pPr marL="1702613" indent="-340523" eaLnBrk="0" hangingPunct="0">
              <a:defRPr>
                <a:solidFill>
                  <a:schemeClr val="tx1"/>
                </a:solidFill>
                <a:latin typeface="Arial" pitchFamily="34" charset="0"/>
              </a:defRPr>
            </a:lvl3pPr>
            <a:lvl4pPr marL="2383658" indent="-340523" eaLnBrk="0" hangingPunct="0">
              <a:defRPr>
                <a:solidFill>
                  <a:schemeClr val="tx1"/>
                </a:solidFill>
                <a:latin typeface="Arial" pitchFamily="34" charset="0"/>
              </a:defRPr>
            </a:lvl4pPr>
            <a:lvl5pPr marL="3064703" indent="-340523" eaLnBrk="0" hangingPunct="0">
              <a:defRPr>
                <a:solidFill>
                  <a:schemeClr val="tx1"/>
                </a:solidFill>
                <a:latin typeface="Arial" pitchFamily="34" charset="0"/>
              </a:defRPr>
            </a:lvl5pPr>
            <a:lvl6pPr marL="3745748" indent="-340523" eaLnBrk="0" fontAlgn="base" hangingPunct="0">
              <a:spcBef>
                <a:spcPct val="0"/>
              </a:spcBef>
              <a:spcAft>
                <a:spcPct val="0"/>
              </a:spcAft>
              <a:defRPr>
                <a:solidFill>
                  <a:schemeClr val="tx1"/>
                </a:solidFill>
                <a:latin typeface="Arial" pitchFamily="34" charset="0"/>
              </a:defRPr>
            </a:lvl6pPr>
            <a:lvl7pPr marL="4426793" indent="-340523" eaLnBrk="0" fontAlgn="base" hangingPunct="0">
              <a:spcBef>
                <a:spcPct val="0"/>
              </a:spcBef>
              <a:spcAft>
                <a:spcPct val="0"/>
              </a:spcAft>
              <a:defRPr>
                <a:solidFill>
                  <a:schemeClr val="tx1"/>
                </a:solidFill>
                <a:latin typeface="Arial" pitchFamily="34" charset="0"/>
              </a:defRPr>
            </a:lvl7pPr>
            <a:lvl8pPr marL="5107838" indent="-340523" eaLnBrk="0" fontAlgn="base" hangingPunct="0">
              <a:spcBef>
                <a:spcPct val="0"/>
              </a:spcBef>
              <a:spcAft>
                <a:spcPct val="0"/>
              </a:spcAft>
              <a:defRPr>
                <a:solidFill>
                  <a:schemeClr val="tx1"/>
                </a:solidFill>
                <a:latin typeface="Arial" pitchFamily="34" charset="0"/>
              </a:defRPr>
            </a:lvl8pPr>
            <a:lvl9pPr marL="5788884" indent="-340523" eaLnBrk="0" fontAlgn="base" hangingPunct="0">
              <a:spcBef>
                <a:spcPct val="0"/>
              </a:spcBef>
              <a:spcAft>
                <a:spcPct val="0"/>
              </a:spcAft>
              <a:defRPr>
                <a:solidFill>
                  <a:schemeClr val="tx1"/>
                </a:solidFill>
                <a:latin typeface="Arial" pitchFamily="34" charset="0"/>
              </a:defRPr>
            </a:lvl9pPr>
          </a:lstStyle>
          <a:p>
            <a:pPr eaLnBrk="1" hangingPunct="1"/>
            <a:fld id="{91C76BB4-57BC-48A7-802C-2971811470E5}" type="slidenum">
              <a:rPr lang="en-US" smtClean="0">
                <a:solidFill>
                  <a:srgbClr val="000000"/>
                </a:solidFill>
              </a:rPr>
              <a:pPr eaLnBrk="1" hangingPunct="1"/>
              <a:t>17</a:t>
            </a:fld>
            <a:endParaRPr lang="en-US">
              <a:solidFill>
                <a:srgbClr val="000000"/>
              </a:solidFill>
            </a:endParaRPr>
          </a:p>
        </p:txBody>
      </p:sp>
      <p:sp>
        <p:nvSpPr>
          <p:cNvPr id="129027" name="Rectangle 7"/>
          <p:cNvSpPr txBox="1">
            <a:spLocks noGrp="1" noChangeArrowheads="1"/>
          </p:cNvSpPr>
          <p:nvPr/>
        </p:nvSpPr>
        <p:spPr bwMode="auto">
          <a:xfrm>
            <a:off x="5266329" y="14030071"/>
            <a:ext cx="4027943" cy="73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517" tIns="68758" rIns="137517" bIns="68758"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417AB4A2-0B84-4AF9-961A-135857DBADDA}" type="slidenum">
              <a:rPr lang="en-US">
                <a:solidFill>
                  <a:srgbClr val="000000"/>
                </a:solidFill>
                <a:cs typeface="Arial" pitchFamily="34" charset="0"/>
              </a:rPr>
              <a:pPr algn="r" eaLnBrk="1" hangingPunct="1"/>
              <a:t>17</a:t>
            </a:fld>
            <a:endParaRPr lang="en-US">
              <a:solidFill>
                <a:srgbClr val="000000"/>
              </a:solidFill>
              <a:cs typeface="Arial" pitchFamily="34" charset="0"/>
            </a:endParaRPr>
          </a:p>
        </p:txBody>
      </p:sp>
      <p:sp>
        <p:nvSpPr>
          <p:cNvPr id="129028" name="Rectangle 7"/>
          <p:cNvSpPr txBox="1">
            <a:spLocks noGrp="1" noChangeArrowheads="1"/>
          </p:cNvSpPr>
          <p:nvPr/>
        </p:nvSpPr>
        <p:spPr bwMode="auto">
          <a:xfrm>
            <a:off x="5266329" y="14030071"/>
            <a:ext cx="4027943" cy="73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517" tIns="68758" rIns="137517" bIns="68758"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58EFDD14-A76B-4718-A897-D82F8B3F55FE}" type="slidenum">
              <a:rPr lang="en-US">
                <a:solidFill>
                  <a:srgbClr val="000000"/>
                </a:solidFill>
                <a:cs typeface="Arial" pitchFamily="34" charset="0"/>
              </a:rPr>
              <a:pPr algn="r" eaLnBrk="1" hangingPunct="1"/>
              <a:t>17</a:t>
            </a:fld>
            <a:endParaRPr lang="en-US">
              <a:solidFill>
                <a:srgbClr val="000000"/>
              </a:solidFill>
              <a:cs typeface="Arial" pitchFamily="34" charset="0"/>
            </a:endParaRPr>
          </a:p>
        </p:txBody>
      </p:sp>
      <p:sp>
        <p:nvSpPr>
          <p:cNvPr id="129029" name="Rectangle 7"/>
          <p:cNvSpPr txBox="1">
            <a:spLocks noGrp="1" noChangeArrowheads="1"/>
          </p:cNvSpPr>
          <p:nvPr/>
        </p:nvSpPr>
        <p:spPr bwMode="auto">
          <a:xfrm>
            <a:off x="5266329" y="14030071"/>
            <a:ext cx="4027943" cy="73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517" tIns="68758" rIns="137517" bIns="68758"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29D93572-8DB3-42B8-AE34-D7F52D5B5456}" type="slidenum">
              <a:rPr lang="en-US">
                <a:solidFill>
                  <a:srgbClr val="000000"/>
                </a:solidFill>
              </a:rPr>
              <a:pPr algn="r" eaLnBrk="1" hangingPunct="1"/>
              <a:t>17</a:t>
            </a:fld>
            <a:endParaRPr lang="en-US">
              <a:solidFill>
                <a:srgbClr val="000000"/>
              </a:solidFill>
            </a:endParaRPr>
          </a:p>
        </p:txBody>
      </p:sp>
      <p:sp>
        <p:nvSpPr>
          <p:cNvPr id="129030" name="Rectangle 2"/>
          <p:cNvSpPr>
            <a:spLocks noGrp="1" noRot="1" noChangeAspect="1" noChangeArrowheads="1" noTextEdit="1"/>
          </p:cNvSpPr>
          <p:nvPr>
            <p:ph type="sldImg"/>
          </p:nvPr>
        </p:nvSpPr>
        <p:spPr>
          <a:xfrm>
            <a:off x="-274638" y="1108075"/>
            <a:ext cx="9845676" cy="5538788"/>
          </a:xfrm>
          <a:ln/>
        </p:spPr>
      </p:sp>
      <p:sp>
        <p:nvSpPr>
          <p:cNvPr id="129031" name="Rectangle 3"/>
          <p:cNvSpPr>
            <a:spLocks noGrp="1" noChangeArrowheads="1"/>
          </p:cNvSpPr>
          <p:nvPr>
            <p:ph type="body" idx="1"/>
          </p:nvPr>
        </p:nvSpPr>
        <p:spPr>
          <a:xfrm>
            <a:off x="929854" y="7016307"/>
            <a:ext cx="7436693" cy="744608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pitchFamily="34" charset="0"/>
              </a:rPr>
              <a:t>Feedback is needed to regulate the output voltage against input/output variations and transients.</a:t>
            </a:r>
          </a:p>
          <a:p>
            <a:r>
              <a:rPr lang="en-US" dirty="0">
                <a:latin typeface="Arial" pitchFamily="34" charset="0"/>
              </a:rPr>
              <a:t>Loop gain is the gain around the feedback loop, made up of the product of the error amp gain and the power stage gain.</a:t>
            </a:r>
          </a:p>
          <a:p>
            <a:r>
              <a:rPr lang="en-US" dirty="0">
                <a:latin typeface="Arial" pitchFamily="34" charset="0"/>
              </a:rPr>
              <a:t>Compensation is used to adjust the loop bandwidth and tailor</a:t>
            </a:r>
            <a:r>
              <a:rPr lang="en-US" baseline="0" dirty="0">
                <a:latin typeface="Arial" pitchFamily="34" charset="0"/>
              </a:rPr>
              <a:t> the frequency response.</a:t>
            </a:r>
            <a:endParaRPr lang="en-US" dirty="0">
              <a:latin typeface="Arial" pitchFamily="34" charset="0"/>
            </a:endParaRPr>
          </a:p>
          <a:p>
            <a:r>
              <a:rPr lang="en-US" dirty="0">
                <a:latin typeface="Arial" pitchFamily="34" charset="0"/>
              </a:rPr>
              <a:t>The bandwidth of the control loop determines the speed of the loop in responding to a transient condition.</a:t>
            </a:r>
          </a:p>
          <a:p>
            <a:endParaRPr lang="en-US" dirty="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A buck converter operates by applying a pulse width modulated (PWM) waveform of a controlled duty cycle  to a low pass L-C filter, thus converting one voltage to a lower one. </a:t>
            </a:r>
          </a:p>
          <a:p>
            <a:endParaRPr lang="en-US" dirty="0"/>
          </a:p>
          <a:p>
            <a:r>
              <a:rPr lang="en-US" dirty="0"/>
              <a:t>The switch is turned on and off connecting the input voltage to the inductor of the filter when on, and disconnecting it when off. The ratio of the on time of the switch to the switching period is called the “duty cycle”. </a:t>
            </a:r>
          </a:p>
          <a:p>
            <a:endParaRPr lang="en-US" dirty="0"/>
          </a:p>
          <a:p>
            <a:r>
              <a:rPr lang="en-US" dirty="0"/>
              <a:t>The low-pass filter averages the switching voltage, resulting in a relatively constant DC voltage at the converter output.</a:t>
            </a:r>
          </a:p>
          <a:p>
            <a:endParaRPr lang="en-US" dirty="0"/>
          </a:p>
          <a:p>
            <a:pPr defTabSz="466618">
              <a:defRPr/>
            </a:pPr>
            <a:r>
              <a:rPr lang="en-US" dirty="0"/>
              <a:t>The input voltage and the duty cycle of the switch determine the output voltage. </a:t>
            </a:r>
          </a:p>
          <a:p>
            <a:pPr defTabSz="466618">
              <a:defRPr/>
            </a:pPr>
            <a:endParaRPr lang="en-US" dirty="0"/>
          </a:p>
          <a:p>
            <a:pPr defTabSz="466618">
              <a:defRPr/>
            </a:pPr>
            <a:r>
              <a:rPr lang="en-US" dirty="0"/>
              <a:t>The equation shows the </a:t>
            </a:r>
            <a:r>
              <a:rPr lang="en-US" dirty="0" err="1"/>
              <a:t>Vout</a:t>
            </a:r>
            <a:r>
              <a:rPr lang="en-US" dirty="0"/>
              <a:t> to Vin relationship for an ideal (loss-less) buck converter.</a:t>
            </a:r>
          </a:p>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18</a:t>
            </a:fld>
            <a:endParaRPr lang="en-US" dirty="0"/>
          </a:p>
        </p:txBody>
      </p:sp>
    </p:spTree>
    <p:extLst>
      <p:ext uri="{BB962C8B-B14F-4D97-AF65-F5344CB8AC3E}">
        <p14:creationId xmlns:p14="http://schemas.microsoft.com/office/powerpoint/2010/main" val="623855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Switch</a:t>
            </a:r>
            <a:r>
              <a:rPr lang="en-US" baseline="0" dirty="0"/>
              <a:t> FET is ON, SR is OFF</a:t>
            </a:r>
          </a:p>
          <a:p>
            <a:r>
              <a:rPr lang="en-US" baseline="0" dirty="0"/>
              <a:t>Current builds in the inductor according to (vin-</a:t>
            </a:r>
            <a:r>
              <a:rPr lang="en-US" baseline="0" dirty="0" err="1"/>
              <a:t>vout</a:t>
            </a:r>
            <a:r>
              <a:rPr lang="en-US" baseline="0" dirty="0"/>
              <a:t>)/L – replenishing energy in the output capacitor</a:t>
            </a:r>
            <a:endParaRPr lang="en-US" dirty="0"/>
          </a:p>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21</a:t>
            </a:fld>
            <a:endParaRPr lang="en-US" dirty="0"/>
          </a:p>
        </p:txBody>
      </p:sp>
    </p:spTree>
    <p:extLst>
      <p:ext uri="{BB962C8B-B14F-4D97-AF65-F5344CB8AC3E}">
        <p14:creationId xmlns:p14="http://schemas.microsoft.com/office/powerpoint/2010/main" val="1949927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a:t>The PWM signal turns OFF the switch, and the inductor current begins to transition to the body diode of the SR.</a:t>
            </a:r>
          </a:p>
          <a:p>
            <a:r>
              <a:rPr lang="en-US" dirty="0"/>
              <a:t>The SW node voltage falls below </a:t>
            </a:r>
            <a:r>
              <a:rPr lang="en-US" dirty="0" err="1"/>
              <a:t>Vout</a:t>
            </a:r>
            <a:r>
              <a:rPr lang="en-US" dirty="0"/>
              <a:t> and the current in the SR and in the inductor begins to decrease.</a:t>
            </a:r>
          </a:p>
          <a:p>
            <a:r>
              <a:rPr lang="en-US" dirty="0"/>
              <a:t>The transition is complete and the inductor current continues decreasing. At this time, the current is still fully in the SR body diode.</a:t>
            </a:r>
          </a:p>
          <a:p>
            <a:r>
              <a:rPr lang="en-US" dirty="0"/>
              <a:t>The gate signal driving the SR turns ON the SR and the current transitions from the body diode of that MOSFET to its channel.  </a:t>
            </a:r>
          </a:p>
          <a:p>
            <a:endParaRPr lang="en-US" dirty="0"/>
          </a:p>
          <a:p>
            <a:r>
              <a:rPr lang="en-US" dirty="0"/>
              <a:t>Evidence of this is the SW node going closer to GND than the body diode voltage of the MOSFET had allowed.  </a:t>
            </a:r>
          </a:p>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22</a:t>
            </a:fld>
            <a:endParaRPr lang="en-US" dirty="0"/>
          </a:p>
        </p:txBody>
      </p:sp>
    </p:spTree>
    <p:extLst>
      <p:ext uri="{BB962C8B-B14F-4D97-AF65-F5344CB8AC3E}">
        <p14:creationId xmlns:p14="http://schemas.microsoft.com/office/powerpoint/2010/main" val="313066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defTabSz="466618">
              <a:defRPr/>
            </a:pPr>
            <a:r>
              <a:rPr lang="en-US" dirty="0"/>
              <a:t>The duty cycle is defined as the ratio of the main switch ON time to the total switching period. </a:t>
            </a:r>
          </a:p>
          <a:p>
            <a:pPr defTabSz="466618">
              <a:defRPr/>
            </a:pPr>
            <a:r>
              <a:rPr lang="en-US" dirty="0"/>
              <a:t>This relationship holds as long as there is continuous current flowing in the inductor, or in “Continuous Conduction Mode” (CCM). </a:t>
            </a:r>
          </a:p>
          <a:p>
            <a:pPr defTabSz="466618">
              <a:defRPr/>
            </a:pPr>
            <a:endParaRPr lang="en-US" dirty="0"/>
          </a:p>
          <a:p>
            <a:pPr defTabSz="466618">
              <a:defRPr/>
            </a:pPr>
            <a:r>
              <a:rPr lang="en-US" dirty="0"/>
              <a:t>There is another mode, called “Discontinuous Conduction Mode” (DCM), which will be discussed later.</a:t>
            </a:r>
          </a:p>
          <a:p>
            <a:pPr defTabSz="466618">
              <a:defRPr/>
            </a:pPr>
            <a:endParaRPr lang="en-US" dirty="0"/>
          </a:p>
          <a:p>
            <a:pPr defTabSz="466618">
              <a:defRPr/>
            </a:pPr>
            <a:r>
              <a:rPr lang="en-US" dirty="0"/>
              <a:t>In the next few slides, we will be going into details of a buck converter switching cycle. While unnecessary for general control purposes knowing some of these details can be helpful when you are debugging a design on the bench. </a:t>
            </a:r>
          </a:p>
          <a:p>
            <a:endParaRPr lang="en-US" dirty="0"/>
          </a:p>
        </p:txBody>
      </p:sp>
      <p:sp>
        <p:nvSpPr>
          <p:cNvPr id="4" name="Slide Number Placeholder 3"/>
          <p:cNvSpPr>
            <a:spLocks noGrp="1"/>
          </p:cNvSpPr>
          <p:nvPr>
            <p:ph type="sldNum" sz="quarter" idx="10"/>
          </p:nvPr>
        </p:nvSpPr>
        <p:spPr/>
        <p:txBody>
          <a:bodyPr/>
          <a:lstStyle/>
          <a:p>
            <a:fld id="{F4852EA3-5049-2042-B483-14FD7C325FE6}" type="slidenum">
              <a:rPr lang="en-US" smtClean="0"/>
              <a:pPr/>
              <a:t>23</a:t>
            </a:fld>
            <a:endParaRPr lang="en-US" dirty="0"/>
          </a:p>
        </p:txBody>
      </p:sp>
    </p:spTree>
    <p:extLst>
      <p:ext uri="{BB962C8B-B14F-4D97-AF65-F5344CB8AC3E}">
        <p14:creationId xmlns:p14="http://schemas.microsoft.com/office/powerpoint/2010/main" val="2178480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 name="Picture 1" descr="Tech Days PPT.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74" name="Rectangle 2"/>
          <p:cNvSpPr>
            <a:spLocks noGrp="1" noChangeArrowheads="1"/>
          </p:cNvSpPr>
          <p:nvPr>
            <p:ph type="ctrTitle"/>
          </p:nvPr>
        </p:nvSpPr>
        <p:spPr>
          <a:xfrm>
            <a:off x="342900" y="1457328"/>
            <a:ext cx="8458200" cy="1102519"/>
          </a:xfrm>
        </p:spPr>
        <p:txBody>
          <a:bodyPr/>
          <a:lstStyle>
            <a:lvl1pPr>
              <a:defRPr sz="28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6"/>
            <a:ext cx="8458200" cy="1114425"/>
          </a:xfrm>
          <a:ln/>
        </p:spPr>
        <p:txBody>
          <a:bodyPr/>
          <a:lstStyle>
            <a:lvl1pPr marL="0" indent="0">
              <a:buFontTx/>
              <a:buNone/>
              <a:defRPr b="1"/>
            </a:lvl1pPr>
          </a:lstStyle>
          <a:p>
            <a:r>
              <a:rPr lang="en-US"/>
              <a:t>Click to edit Master subtitle style</a:t>
            </a:r>
          </a:p>
        </p:txBody>
      </p:sp>
      <p:sp>
        <p:nvSpPr>
          <p:cNvPr id="4" name="Rectangle 24"/>
          <p:cNvSpPr>
            <a:spLocks noGrp="1" noChangeArrowheads="1"/>
          </p:cNvSpPr>
          <p:nvPr>
            <p:ph type="sldNum" sz="quarter" idx="10"/>
          </p:nvPr>
        </p:nvSpPr>
        <p:spPr>
          <a:xfrm>
            <a:off x="6642100" y="4529140"/>
            <a:ext cx="2133600" cy="154781"/>
          </a:xfrm>
        </p:spPr>
        <p:txBody>
          <a:bodyPr/>
          <a:lstStyle>
            <a:lvl1pPr>
              <a:defRPr/>
            </a:lvl1pPr>
          </a:lstStyle>
          <a:p>
            <a:fld id="{B1006088-BF21-4FD5-870B-675EAADE47BD}" type="slidenum">
              <a:rPr lang="en-US">
                <a:solidFill>
                  <a:srgbClr val="000000"/>
                </a:solidFill>
              </a:rPr>
              <a:pPr/>
              <a:t>‹#›</a:t>
            </a:fld>
            <a:endParaRPr lang="en-US">
              <a:solidFill>
                <a:srgbClr val="000000"/>
              </a:solidFill>
            </a:endParaRPr>
          </a:p>
        </p:txBody>
      </p:sp>
      <p:sp>
        <p:nvSpPr>
          <p:cNvPr id="6" name="Rectangle 5"/>
          <p:cNvSpPr/>
          <p:nvPr userDrawn="1"/>
        </p:nvSpPr>
        <p:spPr>
          <a:xfrm>
            <a:off x="2" y="4741070"/>
            <a:ext cx="8810625" cy="349758"/>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lIns="64002" tIns="32001" rIns="64002" bIns="32001" rtlCol="0" anchor="ctr"/>
          <a:lstStyle/>
          <a:p>
            <a:pPr algn="ctr" defTabSz="914309" fontAlgn="base">
              <a:spcBef>
                <a:spcPct val="0"/>
              </a:spcBef>
              <a:spcAft>
                <a:spcPct val="0"/>
              </a:spcAft>
            </a:pPr>
            <a:endParaRPr lang="en-US" dirty="0">
              <a:solidFill>
                <a:srgbClr val="FFFFFF"/>
              </a:solidFill>
            </a:endParaRPr>
          </a:p>
        </p:txBody>
      </p:sp>
      <p:pic>
        <p:nvPicPr>
          <p:cNvPr id="3" name="Picture 2" descr="ti_hz_2c_pos_rgb.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76170" y="4672359"/>
            <a:ext cx="2033346" cy="47114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4BD60626-1ACC-48B1-8201-AA7BD5684B5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2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91"/>
            <a:ext cx="5111750" cy="4389835"/>
          </a:xfrm>
        </p:spPr>
        <p:txBody>
          <a:bodyPr/>
          <a:lstStyle>
            <a:lvl1pPr>
              <a:defRPr sz="1400"/>
            </a:lvl1pPr>
            <a:lvl2pPr>
              <a:defRPr sz="1300"/>
            </a:lvl2pPr>
            <a:lvl3pPr>
              <a:defRPr sz="1300"/>
            </a:lvl3pPr>
            <a:lvl4pPr>
              <a:defRPr sz="1300"/>
            </a:lvl4pPr>
            <a:lvl5pPr>
              <a:defRPr sz="13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320008" indent="0">
              <a:buNone/>
              <a:defRPr sz="800"/>
            </a:lvl2pPr>
            <a:lvl3pPr marL="640016" indent="0">
              <a:buNone/>
              <a:defRPr sz="700"/>
            </a:lvl3pPr>
            <a:lvl4pPr marL="960024" indent="0">
              <a:buNone/>
              <a:defRPr sz="600"/>
            </a:lvl4pPr>
            <a:lvl5pPr marL="1280032" indent="0">
              <a:buNone/>
              <a:defRPr sz="600"/>
            </a:lvl5pPr>
            <a:lvl6pPr marL="1600040" indent="0">
              <a:buNone/>
              <a:defRPr sz="600"/>
            </a:lvl6pPr>
            <a:lvl7pPr marL="1920048" indent="0">
              <a:buNone/>
              <a:defRPr sz="600"/>
            </a:lvl7pPr>
            <a:lvl8pPr marL="2240056" indent="0">
              <a:buNone/>
              <a:defRPr sz="600"/>
            </a:lvl8pPr>
            <a:lvl9pPr marL="2560064" indent="0">
              <a:buNone/>
              <a:defRPr sz="6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B1F5D59E-3020-483D-90FC-392986F41C50}"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chemeClr val="tx2"/>
                </a:solidFill>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200"/>
            </a:lvl1pPr>
            <a:lvl2pPr marL="320008" indent="0">
              <a:buNone/>
              <a:defRPr sz="2000"/>
            </a:lvl2pPr>
            <a:lvl3pPr marL="640016" indent="0">
              <a:buNone/>
              <a:defRPr sz="1700"/>
            </a:lvl3pPr>
            <a:lvl4pPr marL="960024" indent="0">
              <a:buNone/>
              <a:defRPr sz="1400"/>
            </a:lvl4pPr>
            <a:lvl5pPr marL="1280032" indent="0">
              <a:buNone/>
              <a:defRPr sz="1400"/>
            </a:lvl5pPr>
            <a:lvl6pPr marL="1600040" indent="0">
              <a:buNone/>
              <a:defRPr sz="1400"/>
            </a:lvl6pPr>
            <a:lvl7pPr marL="1920048" indent="0">
              <a:buNone/>
              <a:defRPr sz="1400"/>
            </a:lvl7pPr>
            <a:lvl8pPr marL="2240056" indent="0">
              <a:buNone/>
              <a:defRPr sz="1400"/>
            </a:lvl8pPr>
            <a:lvl9pPr marL="2560064" indent="0">
              <a:buNone/>
              <a:defRPr sz="14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320008" indent="0">
              <a:buNone/>
              <a:defRPr sz="800"/>
            </a:lvl2pPr>
            <a:lvl3pPr marL="640016" indent="0">
              <a:buNone/>
              <a:defRPr sz="700"/>
            </a:lvl3pPr>
            <a:lvl4pPr marL="960024" indent="0">
              <a:buNone/>
              <a:defRPr sz="600"/>
            </a:lvl4pPr>
            <a:lvl5pPr marL="1280032" indent="0">
              <a:buNone/>
              <a:defRPr sz="600"/>
            </a:lvl5pPr>
            <a:lvl6pPr marL="1600040" indent="0">
              <a:buNone/>
              <a:defRPr sz="600"/>
            </a:lvl6pPr>
            <a:lvl7pPr marL="1920048" indent="0">
              <a:buNone/>
              <a:defRPr sz="600"/>
            </a:lvl7pPr>
            <a:lvl8pPr marL="2240056" indent="0">
              <a:buNone/>
              <a:defRPr sz="600"/>
            </a:lvl8pPr>
            <a:lvl9pPr marL="2560064" indent="0">
              <a:buNone/>
              <a:defRPr sz="6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E2DB302-961D-41B7-BD2E-EA757E550C4C}"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ln/>
        </p:spPr>
        <p:txBody>
          <a:bodyPr/>
          <a:lstStyle>
            <a:lvl1pPr>
              <a:defRPr/>
            </a:lvl1pPr>
          </a:lstStyle>
          <a:p>
            <a:fld id="{89852D4D-CA63-4F5E-A04D-C043C1229BEE}"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8" y="107156"/>
            <a:ext cx="2141537" cy="4301729"/>
          </a:xfrm>
        </p:spPr>
        <p:txBody>
          <a:bodyPr vert="eaVert"/>
          <a:lstStyle>
            <a:lvl1pPr>
              <a:defRPr>
                <a:solidFill>
                  <a:schemeClr val="tx2"/>
                </a:solidFill>
              </a:defRPr>
            </a:lvl1pPr>
          </a:lstStyle>
          <a:p>
            <a:r>
              <a:rPr lang="en-US" dirty="0"/>
              <a:t>Click to edit Master title style</a:t>
            </a:r>
          </a:p>
        </p:txBody>
      </p:sp>
      <p:sp>
        <p:nvSpPr>
          <p:cNvPr id="3" name="Vertical Text Placeholder 2"/>
          <p:cNvSpPr>
            <a:spLocks noGrp="1"/>
          </p:cNvSpPr>
          <p:nvPr>
            <p:ph type="body" orient="vert" idx="1"/>
          </p:nvPr>
        </p:nvSpPr>
        <p:spPr>
          <a:xfrm>
            <a:off x="231777" y="107156"/>
            <a:ext cx="6275388" cy="4301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1C0706DD-24B8-4851-91EA-2616D1811F38}"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457331"/>
            <a:ext cx="8458200" cy="1102519"/>
          </a:xfrm>
        </p:spPr>
        <p:txBody>
          <a:bodyPr/>
          <a:lstStyle>
            <a:lvl1pPr>
              <a:defRPr sz="3300">
                <a:solidFill>
                  <a:schemeClr val="tx2"/>
                </a:solidFill>
              </a:defRPr>
            </a:lvl1pPr>
          </a:lstStyle>
          <a:p>
            <a:r>
              <a:rPr lang="en-US"/>
              <a:t>Click to edit Master title style</a:t>
            </a:r>
            <a:endParaRPr lang="en-US" dirty="0"/>
          </a:p>
        </p:txBody>
      </p:sp>
      <p:sp>
        <p:nvSpPr>
          <p:cNvPr id="3075" name="Rectangle 3"/>
          <p:cNvSpPr>
            <a:spLocks noGrp="1" noChangeArrowheads="1"/>
          </p:cNvSpPr>
          <p:nvPr>
            <p:ph type="subTitle" idx="1"/>
          </p:nvPr>
        </p:nvSpPr>
        <p:spPr>
          <a:xfrm>
            <a:off x="342900" y="2774158"/>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439927"/>
            <a:ext cx="2133600" cy="154782"/>
          </a:xfrm>
        </p:spPr>
        <p:txBody>
          <a:bodyPr/>
          <a:lstStyle>
            <a:lvl1pPr>
              <a:defRPr/>
            </a:lvl1pPr>
          </a:lstStyle>
          <a:p>
            <a:pPr>
              <a:defRPr/>
            </a:pPr>
            <a:fld id="{03BA23CF-AA30-4A18-B744-605C3E9DBF07}" type="slidenum">
              <a:rPr lang="en-US"/>
              <a:pPr>
                <a:defRPr/>
              </a:pPr>
              <a:t>‹#›</a:t>
            </a:fld>
            <a:endParaRPr lang="en-US"/>
          </a:p>
        </p:txBody>
      </p:sp>
      <p:sp>
        <p:nvSpPr>
          <p:cNvPr id="2" name="TextBox 1">
            <a:extLst>
              <a:ext uri="{FF2B5EF4-FFF2-40B4-BE49-F238E27FC236}">
                <a16:creationId xmlns:a16="http://schemas.microsoft.com/office/drawing/2014/main" id="{D56687D7-76F0-8040-93B6-084C7529F854}"/>
              </a:ext>
            </a:extLst>
          </p:cNvPr>
          <p:cNvSpPr txBox="1"/>
          <p:nvPr/>
        </p:nvSpPr>
        <p:spPr>
          <a:xfrm>
            <a:off x="4705815" y="4780156"/>
            <a:ext cx="184731" cy="369332"/>
          </a:xfrm>
          <a:prstGeom prst="rect">
            <a:avLst/>
          </a:prstGeom>
          <a:noFill/>
        </p:spPr>
        <p:txBody>
          <a:bodyPr wrap="none" rtlCol="0">
            <a:spAutoFit/>
          </a:bodyPr>
          <a:lstStyle/>
          <a:p>
            <a:endParaRPr lang="en-US" dirty="0"/>
          </a:p>
        </p:txBody>
      </p:sp>
      <p:pic>
        <p:nvPicPr>
          <p:cNvPr id="6" name="Picture 27" descr="ti_logo_powerpoint_1_line.png"/>
          <p:cNvPicPr>
            <a:picLocks noChangeAspect="1"/>
          </p:cNvPicPr>
          <p:nvPr/>
        </p:nvPicPr>
        <p:blipFill>
          <a:blip r:embed="rId3"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1526451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457331"/>
            <a:ext cx="8458200" cy="1102519"/>
          </a:xfrm>
        </p:spPr>
        <p:txBody>
          <a:bodyPr/>
          <a:lstStyle>
            <a:lvl1pPr>
              <a:defRPr sz="3300">
                <a:solidFill>
                  <a:schemeClr val="tx2"/>
                </a:solidFill>
              </a:defRPr>
            </a:lvl1pPr>
          </a:lstStyle>
          <a:p>
            <a:r>
              <a:rPr lang="en-US"/>
              <a:t>Click to edit Master title style</a:t>
            </a:r>
            <a:endParaRPr lang="en-US" dirty="0"/>
          </a:p>
        </p:txBody>
      </p:sp>
      <p:sp>
        <p:nvSpPr>
          <p:cNvPr id="3075" name="Rectangle 3"/>
          <p:cNvSpPr>
            <a:spLocks noGrp="1" noChangeArrowheads="1"/>
          </p:cNvSpPr>
          <p:nvPr>
            <p:ph type="subTitle" idx="1"/>
          </p:nvPr>
        </p:nvSpPr>
        <p:spPr>
          <a:xfrm>
            <a:off x="342900" y="2774158"/>
            <a:ext cx="8458200" cy="1114425"/>
          </a:xfrm>
          <a:ln/>
        </p:spPr>
        <p:txBody>
          <a:bodyPr/>
          <a:lstStyle>
            <a:lvl1pPr marL="0" indent="0">
              <a:buFontTx/>
              <a:buNone/>
              <a:defRPr b="1"/>
            </a:lvl1pPr>
          </a:lstStyle>
          <a:p>
            <a:r>
              <a:rPr lang="en-US"/>
              <a:t>Click to edit Master subtitle style</a:t>
            </a:r>
          </a:p>
        </p:txBody>
      </p:sp>
      <p:sp>
        <p:nvSpPr>
          <p:cNvPr id="5" name="Rectangle 24">
            <a:extLst>
              <a:ext uri="{FF2B5EF4-FFF2-40B4-BE49-F238E27FC236}">
                <a16:creationId xmlns:a16="http://schemas.microsoft.com/office/drawing/2014/main" id="{73F1F293-7B5B-6248-AEF0-BCB7B73543E3}"/>
              </a:ext>
            </a:extLst>
          </p:cNvPr>
          <p:cNvSpPr>
            <a:spLocks noGrp="1" noChangeArrowheads="1"/>
          </p:cNvSpPr>
          <p:nvPr>
            <p:ph type="sldNum" sz="quarter" idx="10"/>
          </p:nvPr>
        </p:nvSpPr>
        <p:spPr>
          <a:xfrm>
            <a:off x="6642100" y="4439927"/>
            <a:ext cx="2133600" cy="154782"/>
          </a:xfrm>
        </p:spPr>
        <p:txBody>
          <a:bodyPr/>
          <a:lstStyle>
            <a:lvl1pPr>
              <a:defRPr/>
            </a:lvl1pPr>
          </a:lstStyle>
          <a:p>
            <a:pPr>
              <a:defRPr/>
            </a:pPr>
            <a:fld id="{03BA23CF-AA30-4A18-B744-605C3E9DBF07}" type="slidenum">
              <a:rPr lang="en-US"/>
              <a:pPr>
                <a:defRPr/>
              </a:pPr>
              <a:t>‹#›</a:t>
            </a:fld>
            <a:endParaRPr lang="en-US"/>
          </a:p>
        </p:txBody>
      </p:sp>
      <p:pic>
        <p:nvPicPr>
          <p:cNvPr id="6" name="Picture 27" descr="ti_logo_powerpoint_1_line.png"/>
          <p:cNvPicPr>
            <a:picLocks noChangeAspect="1"/>
          </p:cNvPicPr>
          <p:nvPr/>
        </p:nvPicPr>
        <p:blipFill>
          <a:blip r:embed="rId3"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3232476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subTitle" idx="1"/>
          </p:nvPr>
        </p:nvSpPr>
        <p:spPr>
          <a:xfrm>
            <a:off x="342900" y="2774158"/>
            <a:ext cx="8458200" cy="1114425"/>
          </a:xfrm>
          <a:ln/>
        </p:spPr>
        <p:txBody>
          <a:bodyPr/>
          <a:lstStyle>
            <a:lvl1pPr marL="0" indent="0">
              <a:buFontTx/>
              <a:buNone/>
              <a:defRPr b="1"/>
            </a:lvl1pPr>
          </a:lstStyle>
          <a:p>
            <a:r>
              <a:rPr lang="en-US"/>
              <a:t>Click to edit Master subtitle style</a:t>
            </a:r>
          </a:p>
        </p:txBody>
      </p:sp>
      <p:sp>
        <p:nvSpPr>
          <p:cNvPr id="10" name="Rectangle 2"/>
          <p:cNvSpPr>
            <a:spLocks noGrp="1" noChangeArrowheads="1"/>
          </p:cNvSpPr>
          <p:nvPr>
            <p:ph type="ctrTitle"/>
          </p:nvPr>
        </p:nvSpPr>
        <p:spPr>
          <a:xfrm>
            <a:off x="342900" y="1457331"/>
            <a:ext cx="8458200" cy="1102519"/>
          </a:xfrm>
        </p:spPr>
        <p:txBody>
          <a:bodyPr/>
          <a:lstStyle>
            <a:lvl1pPr>
              <a:defRPr sz="3300">
                <a:solidFill>
                  <a:schemeClr val="tx2"/>
                </a:solidFill>
              </a:defRPr>
            </a:lvl1pPr>
          </a:lstStyle>
          <a:p>
            <a:r>
              <a:rPr lang="en-US"/>
              <a:t>Click to edit Master title style</a:t>
            </a:r>
            <a:endParaRPr lang="en-US" dirty="0"/>
          </a:p>
        </p:txBody>
      </p:sp>
      <p:sp>
        <p:nvSpPr>
          <p:cNvPr id="5" name="Rectangle 24">
            <a:extLst>
              <a:ext uri="{FF2B5EF4-FFF2-40B4-BE49-F238E27FC236}">
                <a16:creationId xmlns:a16="http://schemas.microsoft.com/office/drawing/2014/main" id="{7815B5F2-A5A7-1E49-BC30-BA3F75996177}"/>
              </a:ext>
            </a:extLst>
          </p:cNvPr>
          <p:cNvSpPr>
            <a:spLocks noGrp="1" noChangeArrowheads="1"/>
          </p:cNvSpPr>
          <p:nvPr>
            <p:ph type="sldNum" sz="quarter" idx="10"/>
          </p:nvPr>
        </p:nvSpPr>
        <p:spPr>
          <a:xfrm>
            <a:off x="6642100" y="4439927"/>
            <a:ext cx="2133600" cy="154782"/>
          </a:xfrm>
        </p:spPr>
        <p:txBody>
          <a:bodyPr/>
          <a:lstStyle>
            <a:lvl1pPr>
              <a:defRPr>
                <a:solidFill>
                  <a:schemeClr val="tx1"/>
                </a:solidFill>
              </a:defRPr>
            </a:lvl1pPr>
          </a:lstStyle>
          <a:p>
            <a:pPr>
              <a:defRPr/>
            </a:pPr>
            <a:fld id="{03BA23CF-AA30-4A18-B744-605C3E9DBF07}" type="slidenum">
              <a:rPr lang="en-US" smtClean="0"/>
              <a:pPr>
                <a:defRPr/>
              </a:pPr>
              <a:t>‹#›</a:t>
            </a:fld>
            <a:endParaRPr lang="en-US"/>
          </a:p>
        </p:txBody>
      </p:sp>
      <p:pic>
        <p:nvPicPr>
          <p:cNvPr id="6" name="Picture 27" descr="ti_logo_powerpoint_1_line.png"/>
          <p:cNvPicPr>
            <a:picLocks noChangeAspect="1"/>
          </p:cNvPicPr>
          <p:nvPr/>
        </p:nvPicPr>
        <p:blipFill>
          <a:blip r:embed="rId3"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1105501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457331"/>
            <a:ext cx="8458200" cy="1102519"/>
          </a:xfrm>
        </p:spPr>
        <p:txBody>
          <a:bodyPr/>
          <a:lstStyle>
            <a:lvl1pPr>
              <a:defRPr sz="3300">
                <a:solidFill>
                  <a:schemeClr val="tx2"/>
                </a:solidFill>
              </a:defRPr>
            </a:lvl1pPr>
          </a:lstStyle>
          <a:p>
            <a:r>
              <a:rPr lang="en-US"/>
              <a:t>Click to edit Master title style</a:t>
            </a:r>
            <a:endParaRPr lang="en-US" dirty="0"/>
          </a:p>
        </p:txBody>
      </p:sp>
      <p:sp>
        <p:nvSpPr>
          <p:cNvPr id="3075" name="Rectangle 3"/>
          <p:cNvSpPr>
            <a:spLocks noGrp="1" noChangeArrowheads="1"/>
          </p:cNvSpPr>
          <p:nvPr>
            <p:ph type="subTitle" idx="1"/>
          </p:nvPr>
        </p:nvSpPr>
        <p:spPr>
          <a:xfrm>
            <a:off x="342900" y="2774158"/>
            <a:ext cx="8458200" cy="1114425"/>
          </a:xfrm>
          <a:ln/>
        </p:spPr>
        <p:txBody>
          <a:bodyPr/>
          <a:lstStyle>
            <a:lvl1pPr marL="0" indent="0">
              <a:buFontTx/>
              <a:buNone/>
              <a:defRPr b="1"/>
            </a:lvl1pPr>
          </a:lstStyle>
          <a:p>
            <a:r>
              <a:rPr lang="en-US"/>
              <a:t>Click to edit Master subtitle style</a:t>
            </a:r>
          </a:p>
        </p:txBody>
      </p:sp>
      <p:sp>
        <p:nvSpPr>
          <p:cNvPr id="5" name="Rectangle 24">
            <a:extLst>
              <a:ext uri="{FF2B5EF4-FFF2-40B4-BE49-F238E27FC236}">
                <a16:creationId xmlns:a16="http://schemas.microsoft.com/office/drawing/2014/main" id="{73F1F293-7B5B-6248-AEF0-BCB7B73543E3}"/>
              </a:ext>
            </a:extLst>
          </p:cNvPr>
          <p:cNvSpPr>
            <a:spLocks noGrp="1" noChangeArrowheads="1"/>
          </p:cNvSpPr>
          <p:nvPr>
            <p:ph type="sldNum" sz="quarter" idx="10"/>
          </p:nvPr>
        </p:nvSpPr>
        <p:spPr>
          <a:xfrm>
            <a:off x="6642100" y="4439927"/>
            <a:ext cx="2133600" cy="154782"/>
          </a:xfrm>
        </p:spPr>
        <p:txBody>
          <a:bodyPr/>
          <a:lstStyle>
            <a:lvl1pPr>
              <a:defRPr/>
            </a:lvl1pPr>
          </a:lstStyle>
          <a:p>
            <a:pPr>
              <a:defRPr/>
            </a:pPr>
            <a:fld id="{03BA23CF-AA30-4A18-B744-605C3E9DBF07}" type="slidenum">
              <a:rPr lang="en-US"/>
              <a:pPr>
                <a:defRPr/>
              </a:pPr>
              <a:t>‹#›</a:t>
            </a:fld>
            <a:endParaRPr lang="en-US"/>
          </a:p>
        </p:txBody>
      </p:sp>
      <p:pic>
        <p:nvPicPr>
          <p:cNvPr id="6" name="Picture 5" descr="A picture containing drawing, cup&#10;&#10;Description automatically generated">
            <a:extLst>
              <a:ext uri="{FF2B5EF4-FFF2-40B4-BE49-F238E27FC236}">
                <a16:creationId xmlns:a16="http://schemas.microsoft.com/office/drawing/2014/main" id="{7CC34E39-7310-7442-846F-66689DD005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9868" y="4782676"/>
            <a:ext cx="1563597" cy="191106"/>
          </a:xfrm>
          <a:prstGeom prst="rect">
            <a:avLst/>
          </a:prstGeom>
        </p:spPr>
      </p:pic>
    </p:spTree>
    <p:extLst>
      <p:ext uri="{BB962C8B-B14F-4D97-AF65-F5344CB8AC3E}">
        <p14:creationId xmlns:p14="http://schemas.microsoft.com/office/powerpoint/2010/main" val="2555198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333378" y="786357"/>
            <a:ext cx="8467725" cy="3709449"/>
          </a:xfrm>
        </p:spPr>
        <p:txBody>
          <a:bodyPr/>
          <a:lstStyle>
            <a:lvl1pPr>
              <a:spcBef>
                <a:spcPts val="667"/>
              </a:spcBef>
              <a:defRPr/>
            </a:lvl1pPr>
            <a:lvl3pPr>
              <a:defRPr sz="1500"/>
            </a:lvl3pPr>
            <a:lvl4pPr>
              <a:defRPr sz="1500"/>
            </a:lvl4pPr>
            <a:lvl5pPr>
              <a:defRPr sz="15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2B97888F-6AF7-4263-B69D-592D8C33BAC7}" type="slidenum">
              <a:rPr lang="en-US"/>
              <a:pPr>
                <a:defRPr/>
              </a:pPr>
              <a:t>‹#›</a:t>
            </a:fld>
            <a:endParaRPr lang="en-US" dirty="0"/>
          </a:p>
        </p:txBody>
      </p:sp>
      <p:pic>
        <p:nvPicPr>
          <p:cNvPr id="5" name="Picture 27" descr="ti_logo_powerpoint_1_line.png"/>
          <p:cNvPicPr>
            <a:picLocks noChangeAspect="1"/>
          </p:cNvPicPr>
          <p:nvPr/>
        </p:nvPicPr>
        <p:blipFill>
          <a:blip r:embed="rId2"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629157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sp>
        <p:nvSpPr>
          <p:cNvPr id="13" name="Rectangle 12"/>
          <p:cNvSpPr/>
          <p:nvPr userDrawn="1"/>
        </p:nvSpPr>
        <p:spPr>
          <a:xfrm>
            <a:off x="2" y="4741070"/>
            <a:ext cx="8810625" cy="349758"/>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lIns="64002" tIns="32001" rIns="64002" bIns="32001" rtlCol="0" anchor="ctr"/>
          <a:lstStyle/>
          <a:p>
            <a:pPr algn="ctr" defTabSz="914309" fontAlgn="base">
              <a:spcBef>
                <a:spcPct val="0"/>
              </a:spcBef>
              <a:spcAft>
                <a:spcPct val="0"/>
              </a:spcAft>
            </a:pPr>
            <a:endParaRPr lang="en-US" dirty="0">
              <a:solidFill>
                <a:srgbClr val="FFFFFF"/>
              </a:solidFill>
            </a:endParaRPr>
          </a:p>
        </p:txBody>
      </p:sp>
      <p:pic>
        <p:nvPicPr>
          <p:cNvPr id="10" name="Picture 27" descr="ti_logo_powerpoint_1_line.png"/>
          <p:cNvPicPr>
            <a:picLocks noChangeAspect="1"/>
          </p:cNvPicPr>
          <p:nvPr userDrawn="1"/>
        </p:nvPicPr>
        <p:blipFill>
          <a:blip r:embed="rId3" cstate="print"/>
          <a:srcRect/>
          <a:stretch>
            <a:fillRect/>
          </a:stretch>
        </p:blipFill>
        <p:spPr bwMode="auto">
          <a:xfrm>
            <a:off x="6675443" y="4830367"/>
            <a:ext cx="1874837" cy="173831"/>
          </a:xfrm>
          <a:prstGeom prst="rect">
            <a:avLst/>
          </a:prstGeom>
          <a:noFill/>
          <a:ln w="9525">
            <a:noFill/>
            <a:miter lim="800000"/>
            <a:headEnd/>
            <a:tailEnd/>
          </a:ln>
        </p:spPr>
      </p:pic>
      <p:sp>
        <p:nvSpPr>
          <p:cNvPr id="3074" name="Rectangle 2"/>
          <p:cNvSpPr>
            <a:spLocks noGrp="1" noChangeArrowheads="1"/>
          </p:cNvSpPr>
          <p:nvPr>
            <p:ph type="ctrTitle"/>
          </p:nvPr>
        </p:nvSpPr>
        <p:spPr>
          <a:xfrm>
            <a:off x="342900" y="1457328"/>
            <a:ext cx="8458200" cy="1102519"/>
          </a:xfrm>
        </p:spPr>
        <p:txBody>
          <a:bodyPr/>
          <a:lstStyle>
            <a:lvl1pPr>
              <a:defRPr sz="28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6"/>
            <a:ext cx="8458200" cy="1114425"/>
          </a:xfrm>
          <a:ln/>
        </p:spPr>
        <p:txBody>
          <a:bodyPr/>
          <a:lstStyle>
            <a:lvl1pPr marL="0" indent="0">
              <a:buFontTx/>
              <a:buNone/>
              <a:defRPr b="1"/>
            </a:lvl1pPr>
          </a:lstStyle>
          <a:p>
            <a:r>
              <a:rPr lang="en-US"/>
              <a:t>Click to edit Master subtitle style</a:t>
            </a:r>
          </a:p>
        </p:txBody>
      </p:sp>
      <p:sp>
        <p:nvSpPr>
          <p:cNvPr id="12" name="Rectangle 24"/>
          <p:cNvSpPr>
            <a:spLocks noGrp="1" noChangeArrowheads="1"/>
          </p:cNvSpPr>
          <p:nvPr>
            <p:ph type="sldNum" sz="quarter" idx="10"/>
          </p:nvPr>
        </p:nvSpPr>
        <p:spPr>
          <a:xfrm>
            <a:off x="6642100" y="4529140"/>
            <a:ext cx="2133600" cy="154781"/>
          </a:xfrm>
        </p:spPr>
        <p:txBody>
          <a:bodyPr/>
          <a:lstStyle>
            <a:lvl1pPr>
              <a:defRPr/>
            </a:lvl1pPr>
          </a:lstStyle>
          <a:p>
            <a:fld id="{B09843C0-6DAC-490D-A4BA-BCECDC8ED96F}"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375" y="889398"/>
            <a:ext cx="4157663"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3438" y="889398"/>
            <a:ext cx="4157662"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pPr>
              <a:defRPr/>
            </a:pPr>
            <a:fld id="{B53548F6-AAA9-4A8D-A869-511B3DFE3256}" type="slidenum">
              <a:rPr lang="en-US"/>
              <a:pPr>
                <a:defRPr/>
              </a:pPr>
              <a:t>‹#›</a:t>
            </a:fld>
            <a:endParaRPr lang="en-US"/>
          </a:p>
        </p:txBody>
      </p:sp>
      <p:pic>
        <p:nvPicPr>
          <p:cNvPr id="6" name="Picture 27" descr="ti_logo_powerpoint_1_line.png"/>
          <p:cNvPicPr>
            <a:picLocks noChangeAspect="1"/>
          </p:cNvPicPr>
          <p:nvPr/>
        </p:nvPicPr>
        <p:blipFill>
          <a:blip r:embed="rId2"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425900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a:t>Edit Master text styles</a:t>
            </a:r>
          </a:p>
        </p:txBody>
      </p:sp>
      <p:sp>
        <p:nvSpPr>
          <p:cNvPr id="4" name="Content Placeholder 3"/>
          <p:cNvSpPr>
            <a:spLocks noGrp="1"/>
          </p:cNvSpPr>
          <p:nvPr>
            <p:ph sz="half" idx="2"/>
          </p:nvPr>
        </p:nvSpPr>
        <p:spPr>
          <a:xfrm>
            <a:off x="457200" y="1631157"/>
            <a:ext cx="4040188"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a:t>Edit Master text styles</a:t>
            </a:r>
          </a:p>
        </p:txBody>
      </p:sp>
      <p:sp>
        <p:nvSpPr>
          <p:cNvPr id="6" name="Content Placeholder 5"/>
          <p:cNvSpPr>
            <a:spLocks noGrp="1"/>
          </p:cNvSpPr>
          <p:nvPr>
            <p:ph sz="quarter" idx="4"/>
          </p:nvPr>
        </p:nvSpPr>
        <p:spPr>
          <a:xfrm>
            <a:off x="4645028" y="1631157"/>
            <a:ext cx="4041775"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204C35C9-3222-4444-B33E-8AB075BE83C6}" type="slidenum">
              <a:rPr lang="en-US"/>
              <a:pPr>
                <a:defRPr/>
              </a:pPr>
              <a:t>‹#›</a:t>
            </a:fld>
            <a:endParaRPr lang="en-US"/>
          </a:p>
        </p:txBody>
      </p:sp>
      <p:pic>
        <p:nvPicPr>
          <p:cNvPr id="8" name="Picture 27" descr="ti_logo_powerpoint_1_line.png"/>
          <p:cNvPicPr>
            <a:picLocks noChangeAspect="1"/>
          </p:cNvPicPr>
          <p:nvPr/>
        </p:nvPicPr>
        <p:blipFill>
          <a:blip r:embed="rId2"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22005383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pPr>
                <a:defRPr/>
              </a:pPr>
              <a:t>‹#›</a:t>
            </a:fld>
            <a:endParaRPr lang="en-US"/>
          </a:p>
        </p:txBody>
      </p:sp>
      <p:pic>
        <p:nvPicPr>
          <p:cNvPr id="4" name="Picture 27" descr="ti_logo_powerpoint_1_line.png"/>
          <p:cNvPicPr>
            <a:picLocks noChangeAspect="1"/>
          </p:cNvPicPr>
          <p:nvPr/>
        </p:nvPicPr>
        <p:blipFill>
          <a:blip r:embed="rId2"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1784739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8"/>
          </a:xfrm>
        </p:spPr>
        <p:txBody>
          <a:bodyPr anchor="b"/>
          <a:lstStyle>
            <a:lvl1pPr algn="l">
              <a:defRPr sz="2700" b="1">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076325"/>
            <a:ext cx="3008313" cy="3518298"/>
          </a:xfrm>
        </p:spPr>
        <p:txBody>
          <a:bodyPr/>
          <a:lstStyle>
            <a:lvl1pPr marL="0" indent="0">
              <a:buNone/>
              <a:defRPr sz="1700"/>
            </a:lvl1pPr>
            <a:lvl2pPr marL="380895" indent="0">
              <a:buNone/>
              <a:defRPr sz="1000"/>
            </a:lvl2pPr>
            <a:lvl3pPr marL="761790" indent="0">
              <a:buNone/>
              <a:defRPr sz="800"/>
            </a:lvl3pPr>
            <a:lvl4pPr marL="1142683" indent="0">
              <a:buNone/>
              <a:defRPr sz="700"/>
            </a:lvl4pPr>
            <a:lvl5pPr marL="1523573" indent="0">
              <a:buNone/>
              <a:defRPr sz="700"/>
            </a:lvl5pPr>
            <a:lvl6pPr marL="1904467" indent="0">
              <a:buNone/>
              <a:defRPr sz="700"/>
            </a:lvl6pPr>
            <a:lvl7pPr marL="2285362" indent="0">
              <a:buNone/>
              <a:defRPr sz="700"/>
            </a:lvl7pPr>
            <a:lvl8pPr marL="2666253" indent="0">
              <a:buNone/>
              <a:defRPr sz="700"/>
            </a:lvl8pPr>
            <a:lvl9pPr marL="3047146" indent="0">
              <a:buNone/>
              <a:defRPr sz="700"/>
            </a:lvl9pPr>
          </a:lstStyle>
          <a:p>
            <a:pPr lvl="0"/>
            <a:r>
              <a:rPr lang="en-US"/>
              <a:t>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9B97EEC-B5BC-42C5-B73F-31CC660D4D8A}" type="slidenum">
              <a:rPr lang="en-US"/>
              <a:pPr>
                <a:defRPr/>
              </a:pPr>
              <a:t>‹#›</a:t>
            </a:fld>
            <a:endParaRPr lang="en-US"/>
          </a:p>
        </p:txBody>
      </p:sp>
      <p:pic>
        <p:nvPicPr>
          <p:cNvPr id="6" name="Picture 27" descr="ti_logo_powerpoint_1_line.png"/>
          <p:cNvPicPr>
            <a:picLocks noChangeAspect="1"/>
          </p:cNvPicPr>
          <p:nvPr/>
        </p:nvPicPr>
        <p:blipFill>
          <a:blip r:embed="rId2" cstate="print"/>
          <a:srcRect/>
          <a:stretch>
            <a:fillRect/>
          </a:stretch>
        </p:blipFill>
        <p:spPr bwMode="auto">
          <a:xfrm>
            <a:off x="7329362" y="4782264"/>
            <a:ext cx="1562364" cy="193146"/>
          </a:xfrm>
          <a:prstGeom prst="rect">
            <a:avLst/>
          </a:prstGeom>
          <a:noFill/>
          <a:ln w="9525">
            <a:noFill/>
            <a:miter lim="800000"/>
            <a:headEnd/>
            <a:tailEnd/>
          </a:ln>
        </p:spPr>
      </p:pic>
    </p:spTree>
    <p:extLst>
      <p:ext uri="{BB962C8B-B14F-4D97-AF65-F5344CB8AC3E}">
        <p14:creationId xmlns:p14="http://schemas.microsoft.com/office/powerpoint/2010/main" val="3516392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sp>
        <p:nvSpPr>
          <p:cNvPr id="5" name="Rectangle 4"/>
          <p:cNvSpPr/>
          <p:nvPr userDrawn="1"/>
        </p:nvSpPr>
        <p:spPr>
          <a:xfrm>
            <a:off x="2" y="4743450"/>
            <a:ext cx="880427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2" tIns="32001" rIns="64002" bIns="32001" anchor="ctr"/>
          <a:lstStyle/>
          <a:p>
            <a:pPr algn="ctr" defTabSz="914309" fontAlgn="base">
              <a:spcBef>
                <a:spcPct val="0"/>
              </a:spcBef>
              <a:spcAft>
                <a:spcPct val="0"/>
              </a:spcAft>
            </a:pPr>
            <a:endParaRPr lang="en-US" dirty="0">
              <a:solidFill>
                <a:srgbClr val="FFFFFF"/>
              </a:solidFill>
            </a:endParaRPr>
          </a:p>
        </p:txBody>
      </p:sp>
      <p:sp>
        <p:nvSpPr>
          <p:cNvPr id="13" name="Rectangle 12"/>
          <p:cNvSpPr/>
          <p:nvPr userDrawn="1"/>
        </p:nvSpPr>
        <p:spPr>
          <a:xfrm>
            <a:off x="2" y="4741070"/>
            <a:ext cx="8810625" cy="349758"/>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lIns="64002" tIns="32001" rIns="64002" bIns="32001" rtlCol="0" anchor="ctr"/>
          <a:lstStyle/>
          <a:p>
            <a:pPr algn="ctr" defTabSz="914309" fontAlgn="base">
              <a:spcBef>
                <a:spcPct val="0"/>
              </a:spcBef>
              <a:spcAft>
                <a:spcPct val="0"/>
              </a:spcAft>
            </a:pPr>
            <a:endParaRPr lang="en-US" dirty="0">
              <a:solidFill>
                <a:srgbClr val="FFFFFF"/>
              </a:solidFill>
            </a:endParaRPr>
          </a:p>
        </p:txBody>
      </p:sp>
      <p:pic>
        <p:nvPicPr>
          <p:cNvPr id="10" name="Picture 27" descr="ti_logo_powerpoint_1_line.png"/>
          <p:cNvPicPr>
            <a:picLocks noChangeAspect="1"/>
          </p:cNvPicPr>
          <p:nvPr userDrawn="1"/>
        </p:nvPicPr>
        <p:blipFill>
          <a:blip r:embed="rId3" cstate="print"/>
          <a:srcRect/>
          <a:stretch>
            <a:fillRect/>
          </a:stretch>
        </p:blipFill>
        <p:spPr bwMode="auto">
          <a:xfrm>
            <a:off x="6675443" y="4830367"/>
            <a:ext cx="1874837" cy="173831"/>
          </a:xfrm>
          <a:prstGeom prst="rect">
            <a:avLst/>
          </a:prstGeom>
          <a:noFill/>
          <a:ln w="9525">
            <a:noFill/>
            <a:miter lim="800000"/>
            <a:headEnd/>
            <a:tailEnd/>
          </a:ln>
        </p:spPr>
      </p:pic>
      <p:sp>
        <p:nvSpPr>
          <p:cNvPr id="3074" name="Rectangle 2"/>
          <p:cNvSpPr>
            <a:spLocks noGrp="1" noChangeArrowheads="1"/>
          </p:cNvSpPr>
          <p:nvPr>
            <p:ph type="ctrTitle"/>
          </p:nvPr>
        </p:nvSpPr>
        <p:spPr>
          <a:xfrm>
            <a:off x="342900" y="1457328"/>
            <a:ext cx="8458200" cy="1102519"/>
          </a:xfrm>
        </p:spPr>
        <p:txBody>
          <a:bodyPr/>
          <a:lstStyle>
            <a:lvl1pPr>
              <a:defRPr sz="28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6"/>
            <a:ext cx="8458200" cy="1114425"/>
          </a:xfrm>
          <a:ln/>
        </p:spPr>
        <p:txBody>
          <a:bodyPr/>
          <a:lstStyle>
            <a:lvl1pPr marL="0" indent="0">
              <a:buFontTx/>
              <a:buNone/>
              <a:defRPr b="1"/>
            </a:lvl1pPr>
          </a:lstStyle>
          <a:p>
            <a:r>
              <a:rPr lang="en-US"/>
              <a:t>Click to edit Master subtitle style</a:t>
            </a:r>
          </a:p>
        </p:txBody>
      </p:sp>
      <p:sp>
        <p:nvSpPr>
          <p:cNvPr id="12" name="Rectangle 24"/>
          <p:cNvSpPr>
            <a:spLocks noGrp="1" noChangeArrowheads="1"/>
          </p:cNvSpPr>
          <p:nvPr>
            <p:ph type="sldNum" sz="quarter" idx="10"/>
          </p:nvPr>
        </p:nvSpPr>
        <p:spPr>
          <a:xfrm>
            <a:off x="6642100" y="4529140"/>
            <a:ext cx="2133600" cy="154781"/>
          </a:xfrm>
        </p:spPr>
        <p:txBody>
          <a:bodyPr/>
          <a:lstStyle>
            <a:lvl1pPr>
              <a:defRPr/>
            </a:lvl1pPr>
          </a:lstStyle>
          <a:p>
            <a:fld id="{F2394529-A9B3-4A54-83EC-E61379E8334E}"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sp>
        <p:nvSpPr>
          <p:cNvPr id="5" name="Rectangle 4"/>
          <p:cNvSpPr/>
          <p:nvPr userDrawn="1"/>
        </p:nvSpPr>
        <p:spPr>
          <a:xfrm>
            <a:off x="0" y="4743450"/>
            <a:ext cx="878205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2" tIns="32001" rIns="64002" bIns="32001" anchor="ctr"/>
          <a:lstStyle/>
          <a:p>
            <a:pPr algn="ctr" defTabSz="914309" fontAlgn="base">
              <a:spcBef>
                <a:spcPct val="0"/>
              </a:spcBef>
              <a:spcAft>
                <a:spcPct val="0"/>
              </a:spcAft>
            </a:pPr>
            <a:endParaRPr lang="en-US" dirty="0">
              <a:solidFill>
                <a:srgbClr val="FFFFFF"/>
              </a:solidFill>
            </a:endParaRPr>
          </a:p>
        </p:txBody>
      </p:sp>
      <p:sp>
        <p:nvSpPr>
          <p:cNvPr id="13" name="Rectangle 12"/>
          <p:cNvSpPr/>
          <p:nvPr userDrawn="1"/>
        </p:nvSpPr>
        <p:spPr>
          <a:xfrm>
            <a:off x="2" y="4741070"/>
            <a:ext cx="8810625" cy="349758"/>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lIns="64002" tIns="32001" rIns="64002" bIns="32001" rtlCol="0" anchor="ctr"/>
          <a:lstStyle/>
          <a:p>
            <a:pPr algn="ctr" defTabSz="914309" fontAlgn="base">
              <a:spcBef>
                <a:spcPct val="0"/>
              </a:spcBef>
              <a:spcAft>
                <a:spcPct val="0"/>
              </a:spcAft>
            </a:pPr>
            <a:endParaRPr lang="en-US" dirty="0">
              <a:solidFill>
                <a:srgbClr val="FFFFFF"/>
              </a:solidFill>
            </a:endParaRPr>
          </a:p>
        </p:txBody>
      </p:sp>
      <p:pic>
        <p:nvPicPr>
          <p:cNvPr id="10" name="Picture 27" descr="ti_logo_powerpoint_1_line.png"/>
          <p:cNvPicPr>
            <a:picLocks noChangeAspect="1"/>
          </p:cNvPicPr>
          <p:nvPr userDrawn="1"/>
        </p:nvPicPr>
        <p:blipFill>
          <a:blip r:embed="rId3" cstate="print"/>
          <a:srcRect/>
          <a:stretch>
            <a:fillRect/>
          </a:stretch>
        </p:blipFill>
        <p:spPr bwMode="auto">
          <a:xfrm>
            <a:off x="6675443" y="4830367"/>
            <a:ext cx="1874837" cy="173831"/>
          </a:xfrm>
          <a:prstGeom prst="rect">
            <a:avLst/>
          </a:prstGeom>
          <a:noFill/>
          <a:ln w="9525">
            <a:noFill/>
            <a:miter lim="800000"/>
            <a:headEnd/>
            <a:tailEnd/>
          </a:ln>
        </p:spPr>
      </p:pic>
      <p:sp>
        <p:nvSpPr>
          <p:cNvPr id="3074" name="Rectangle 2"/>
          <p:cNvSpPr>
            <a:spLocks noGrp="1" noChangeArrowheads="1"/>
          </p:cNvSpPr>
          <p:nvPr>
            <p:ph type="ctrTitle"/>
          </p:nvPr>
        </p:nvSpPr>
        <p:spPr>
          <a:xfrm>
            <a:off x="342900" y="1457328"/>
            <a:ext cx="8458200" cy="1102519"/>
          </a:xfrm>
        </p:spPr>
        <p:txBody>
          <a:bodyPr/>
          <a:lstStyle>
            <a:lvl1pPr>
              <a:defRPr sz="28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6"/>
            <a:ext cx="8458200" cy="1114425"/>
          </a:xfrm>
          <a:ln/>
        </p:spPr>
        <p:txBody>
          <a:bodyPr/>
          <a:lstStyle>
            <a:lvl1pPr marL="0" indent="0">
              <a:buFontTx/>
              <a:buNone/>
              <a:defRPr b="1"/>
            </a:lvl1pPr>
          </a:lstStyle>
          <a:p>
            <a:r>
              <a:rPr lang="en-US"/>
              <a:t>Click to edit Master subtitle style</a:t>
            </a:r>
          </a:p>
        </p:txBody>
      </p:sp>
      <p:sp>
        <p:nvSpPr>
          <p:cNvPr id="12" name="Rectangle 24"/>
          <p:cNvSpPr>
            <a:spLocks noGrp="1" noChangeArrowheads="1"/>
          </p:cNvSpPr>
          <p:nvPr>
            <p:ph type="sldNum" sz="quarter" idx="10"/>
          </p:nvPr>
        </p:nvSpPr>
        <p:spPr>
          <a:xfrm>
            <a:off x="6642100" y="4529140"/>
            <a:ext cx="2133600" cy="154781"/>
          </a:xfrm>
        </p:spPr>
        <p:txBody>
          <a:bodyPr/>
          <a:lstStyle>
            <a:lvl1pPr>
              <a:defRPr/>
            </a:lvl1pPr>
          </a:lstStyle>
          <a:p>
            <a:fld id="{91A5AC0A-F4BD-4464-80DC-A88E0D9F781D}"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33377" y="786351"/>
            <a:ext cx="8467725" cy="3709449"/>
          </a:xfrm>
        </p:spPr>
        <p:txBody>
          <a:bodyPr/>
          <a:lstStyle>
            <a:lvl1pPr>
              <a:spcBef>
                <a:spcPts val="560"/>
              </a:spcBef>
              <a:defRPr/>
            </a:lvl1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ln/>
        </p:spPr>
        <p:txBody>
          <a:bodyPr/>
          <a:lstStyle>
            <a:lvl1pPr>
              <a:defRPr/>
            </a:lvl1pPr>
          </a:lstStyle>
          <a:p>
            <a:fld id="{3B20521C-F793-4067-BB07-C7AF74E21EF3}"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nchor="t"/>
          <a:lstStyle>
            <a:lvl1pPr algn="l">
              <a:defRPr sz="2800" b="1" cap="all">
                <a:solidFill>
                  <a:schemeClr val="tx2"/>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400"/>
            </a:lvl1pPr>
            <a:lvl2pPr marL="320008" indent="0">
              <a:buNone/>
              <a:defRPr sz="1300"/>
            </a:lvl2pPr>
            <a:lvl3pPr marL="640016" indent="0">
              <a:buNone/>
              <a:defRPr sz="1100"/>
            </a:lvl3pPr>
            <a:lvl4pPr marL="960024" indent="0">
              <a:buNone/>
              <a:defRPr sz="1000"/>
            </a:lvl4pPr>
            <a:lvl5pPr marL="1280032" indent="0">
              <a:buNone/>
              <a:defRPr sz="1000"/>
            </a:lvl5pPr>
            <a:lvl6pPr marL="1600040" indent="0">
              <a:buNone/>
              <a:defRPr sz="1000"/>
            </a:lvl6pPr>
            <a:lvl7pPr marL="1920048" indent="0">
              <a:buNone/>
              <a:defRPr sz="1000"/>
            </a:lvl7pPr>
            <a:lvl8pPr marL="2240056" indent="0">
              <a:buNone/>
              <a:defRPr sz="1000"/>
            </a:lvl8pPr>
            <a:lvl9pPr marL="2560064" indent="0">
              <a:buNone/>
              <a:defRPr sz="1000"/>
            </a:lvl9pPr>
          </a:lstStyle>
          <a:p>
            <a:pPr lvl="0"/>
            <a:r>
              <a:rPr lang="en-US"/>
              <a:t>Click to edit Master text styles</a:t>
            </a:r>
          </a:p>
        </p:txBody>
      </p:sp>
      <p:sp>
        <p:nvSpPr>
          <p:cNvPr id="4" name="Rectangle 6"/>
          <p:cNvSpPr>
            <a:spLocks noGrp="1" noChangeArrowheads="1"/>
          </p:cNvSpPr>
          <p:nvPr>
            <p:ph type="sldNum" sz="quarter" idx="10"/>
          </p:nvPr>
        </p:nvSpPr>
        <p:spPr>
          <a:xfrm>
            <a:off x="6638925" y="4537474"/>
            <a:ext cx="2133600" cy="154781"/>
          </a:xfrm>
        </p:spPr>
        <p:txBody>
          <a:bodyPr/>
          <a:lstStyle>
            <a:lvl1pPr>
              <a:defRPr/>
            </a:lvl1pPr>
          </a:lstStyle>
          <a:p>
            <a:fld id="{156AB8A3-9FE4-4612-8857-687BFF70DD9F}"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333380" y="889397"/>
            <a:ext cx="4157663" cy="3519488"/>
          </a:xfrm>
        </p:spPr>
        <p:txBody>
          <a:bodyPr/>
          <a:lstStyle>
            <a:lvl1pPr>
              <a:defRPr sz="1400"/>
            </a:lvl1pPr>
            <a:lvl2pPr>
              <a:defRPr sz="1300"/>
            </a:lvl2pPr>
            <a:lvl3pPr>
              <a:defRPr sz="1300"/>
            </a:lvl3pPr>
            <a:lvl4pPr>
              <a:defRPr sz="1300"/>
            </a:lvl4pPr>
            <a:lvl5pPr>
              <a:defRPr sz="1300"/>
            </a:lvl5pPr>
            <a:lvl6pPr>
              <a:defRPr sz="1300"/>
            </a:lvl6pPr>
            <a:lvl7pPr>
              <a:defRPr sz="1300"/>
            </a:lvl7pPr>
            <a:lvl8pPr>
              <a:defRPr sz="1300"/>
            </a:lvl8pPr>
            <a:lvl9pPr>
              <a:defRPr sz="13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3440" y="889397"/>
            <a:ext cx="4157662" cy="3519488"/>
          </a:xfrm>
          <a:noFill/>
          <a:ln w="9525" algn="ctr">
            <a:noFill/>
            <a:miter lim="800000"/>
            <a:headEnd/>
            <a:tailEnd/>
          </a:ln>
        </p:spPr>
        <p:txBody>
          <a:bodyPr vert="horz" wrap="square" lIns="64002" tIns="32001" rIns="64002" bIns="32001" numCol="1" anchor="t" anchorCtr="0" compatLnSpc="1">
            <a:prstTxWarp prst="textNoShape">
              <a:avLst/>
            </a:prstTxWarp>
          </a:bodyPr>
          <a:lstStyle>
            <a:lvl1pPr algn="l" rtl="0" eaLnBrk="0" fontAlgn="base" hangingPunct="0">
              <a:spcAft>
                <a:spcPct val="0"/>
              </a:spcAft>
              <a:defRPr lang="en-US" sz="1400" smtClean="0">
                <a:solidFill>
                  <a:schemeClr val="tx1"/>
                </a:solidFill>
                <a:latin typeface="+mn-lt"/>
                <a:ea typeface="+mn-ea"/>
                <a:cs typeface="+mn-cs"/>
              </a:defRPr>
            </a:lvl1pPr>
            <a:lvl2pPr algn="l" rtl="0" eaLnBrk="0" fontAlgn="base" hangingPunct="0">
              <a:spcAft>
                <a:spcPct val="0"/>
              </a:spcAft>
              <a:defRPr lang="en-US" sz="1300" smtClean="0">
                <a:solidFill>
                  <a:schemeClr val="tx1"/>
                </a:solidFill>
                <a:latin typeface="+mn-lt"/>
                <a:ea typeface="+mn-ea"/>
                <a:cs typeface="+mn-cs"/>
              </a:defRPr>
            </a:lvl2pPr>
            <a:lvl3pPr algn="l" rtl="0" eaLnBrk="0" fontAlgn="base" hangingPunct="0">
              <a:spcAft>
                <a:spcPct val="0"/>
              </a:spcAft>
              <a:defRPr lang="en-US" sz="1300" smtClean="0">
                <a:solidFill>
                  <a:schemeClr val="tx1"/>
                </a:solidFill>
                <a:latin typeface="+mn-lt"/>
                <a:ea typeface="+mn-ea"/>
                <a:cs typeface="+mn-cs"/>
              </a:defRPr>
            </a:lvl3pPr>
            <a:lvl4pPr algn="l" rtl="0" eaLnBrk="0" fontAlgn="base" hangingPunct="0">
              <a:spcAft>
                <a:spcPct val="0"/>
              </a:spcAft>
              <a:defRPr lang="en-US" sz="1300" smtClean="0">
                <a:solidFill>
                  <a:schemeClr val="tx1"/>
                </a:solidFill>
                <a:latin typeface="+mn-lt"/>
                <a:ea typeface="+mn-ea"/>
                <a:cs typeface="+mn-cs"/>
              </a:defRPr>
            </a:lvl4pPr>
            <a:lvl5pPr algn="l" rtl="0" eaLnBrk="0" fontAlgn="base" hangingPunct="0">
              <a:spcAft>
                <a:spcPct val="0"/>
              </a:spcAft>
              <a:defRPr lang="en-US" sz="13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p:cNvSpPr>
            <a:spLocks noGrp="1" noChangeArrowheads="1"/>
          </p:cNvSpPr>
          <p:nvPr>
            <p:ph type="sldNum" sz="quarter" idx="10"/>
          </p:nvPr>
        </p:nvSpPr>
        <p:spPr>
          <a:ln/>
        </p:spPr>
        <p:txBody>
          <a:bodyPr/>
          <a:lstStyle>
            <a:lvl1pPr>
              <a:defRPr/>
            </a:lvl1pPr>
          </a:lstStyle>
          <a:p>
            <a:fld id="{93A6A834-CC4A-4943-952A-D55BFAADAD59}"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solidFill>
                  <a:schemeClr val="tx2"/>
                </a:solidFill>
              </a:defRPr>
            </a:lvl1pPr>
          </a:lstStyle>
          <a:p>
            <a:r>
              <a:rPr lang="en-US" dirty="0"/>
              <a:t>Click to edit Master title style</a:t>
            </a:r>
          </a:p>
        </p:txBody>
      </p:sp>
      <p:sp>
        <p:nvSpPr>
          <p:cNvPr id="3" name="Text Placeholder 2"/>
          <p:cNvSpPr>
            <a:spLocks noGrp="1"/>
          </p:cNvSpPr>
          <p:nvPr>
            <p:ph type="body" idx="1"/>
          </p:nvPr>
        </p:nvSpPr>
        <p:spPr>
          <a:xfrm>
            <a:off x="457202" y="1151335"/>
            <a:ext cx="4040188" cy="479822"/>
          </a:xfrm>
        </p:spPr>
        <p:txBody>
          <a:bodyPr anchor="b"/>
          <a:lstStyle>
            <a:lvl1pPr marL="0" indent="0">
              <a:buNone/>
              <a:defRPr sz="1700" b="1"/>
            </a:lvl1pPr>
            <a:lvl2pPr marL="320008" indent="0">
              <a:buNone/>
              <a:defRPr sz="1400" b="1"/>
            </a:lvl2pPr>
            <a:lvl3pPr marL="640016" indent="0">
              <a:buNone/>
              <a:defRPr sz="1300" b="1"/>
            </a:lvl3pPr>
            <a:lvl4pPr marL="960024" indent="0">
              <a:buNone/>
              <a:defRPr sz="1100" b="1"/>
            </a:lvl4pPr>
            <a:lvl5pPr marL="1280032" indent="0">
              <a:buNone/>
              <a:defRPr sz="1100" b="1"/>
            </a:lvl5pPr>
            <a:lvl6pPr marL="1600040" indent="0">
              <a:buNone/>
              <a:defRPr sz="1100" b="1"/>
            </a:lvl6pPr>
            <a:lvl7pPr marL="1920048" indent="0">
              <a:buNone/>
              <a:defRPr sz="1100" b="1"/>
            </a:lvl7pPr>
            <a:lvl8pPr marL="2240056" indent="0">
              <a:buNone/>
              <a:defRPr sz="1100" b="1"/>
            </a:lvl8pPr>
            <a:lvl9pPr marL="2560064" indent="0">
              <a:buNone/>
              <a:defRPr sz="1100" b="1"/>
            </a:lvl9pPr>
          </a:lstStyle>
          <a:p>
            <a:pPr lvl="0"/>
            <a:r>
              <a:rPr lang="en-US" dirty="0"/>
              <a:t>Click to edit Master text styles</a:t>
            </a:r>
          </a:p>
        </p:txBody>
      </p:sp>
      <p:sp>
        <p:nvSpPr>
          <p:cNvPr id="4" name="Content Placeholder 3"/>
          <p:cNvSpPr>
            <a:spLocks noGrp="1"/>
          </p:cNvSpPr>
          <p:nvPr>
            <p:ph sz="half" idx="2"/>
          </p:nvPr>
        </p:nvSpPr>
        <p:spPr>
          <a:xfrm>
            <a:off x="457202" y="1631156"/>
            <a:ext cx="4040188" cy="2963466"/>
          </a:xfrm>
        </p:spPr>
        <p:txBody>
          <a:bodyPr/>
          <a:lstStyle>
            <a:lvl1pPr>
              <a:defRPr sz="1400"/>
            </a:lvl1pPr>
            <a:lvl2pPr>
              <a:defRPr sz="1300"/>
            </a:lvl2pPr>
            <a:lvl3pPr>
              <a:defRPr sz="1300"/>
            </a:lvl3pPr>
            <a:lvl4pPr>
              <a:defRPr sz="1300"/>
            </a:lvl4pPr>
            <a:lvl5pPr>
              <a:defRPr sz="13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700" b="1"/>
            </a:lvl1pPr>
            <a:lvl2pPr marL="320008" indent="0">
              <a:buNone/>
              <a:defRPr sz="1400" b="1"/>
            </a:lvl2pPr>
            <a:lvl3pPr marL="640016" indent="0">
              <a:buNone/>
              <a:defRPr sz="1300" b="1"/>
            </a:lvl3pPr>
            <a:lvl4pPr marL="960024" indent="0">
              <a:buNone/>
              <a:defRPr sz="1100" b="1"/>
            </a:lvl4pPr>
            <a:lvl5pPr marL="1280032" indent="0">
              <a:buNone/>
              <a:defRPr sz="1100" b="1"/>
            </a:lvl5pPr>
            <a:lvl6pPr marL="1600040" indent="0">
              <a:buNone/>
              <a:defRPr sz="1100" b="1"/>
            </a:lvl6pPr>
            <a:lvl7pPr marL="1920048" indent="0">
              <a:buNone/>
              <a:defRPr sz="1100" b="1"/>
            </a:lvl7pPr>
            <a:lvl8pPr marL="2240056" indent="0">
              <a:buNone/>
              <a:defRPr sz="1100" b="1"/>
            </a:lvl8pPr>
            <a:lvl9pPr marL="2560064" indent="0">
              <a:buNone/>
              <a:defRPr sz="11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400"/>
            </a:lvl1pPr>
            <a:lvl2pPr>
              <a:defRPr sz="1300"/>
            </a:lvl2pPr>
            <a:lvl3pPr>
              <a:defRPr sz="1300"/>
            </a:lvl3pPr>
            <a:lvl4pPr>
              <a:defRPr sz="1300"/>
            </a:lvl4pPr>
            <a:lvl5pPr>
              <a:defRPr sz="13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a:spLocks noGrp="1" noChangeArrowheads="1"/>
          </p:cNvSpPr>
          <p:nvPr>
            <p:ph type="sldNum" sz="quarter" idx="10"/>
          </p:nvPr>
        </p:nvSpPr>
        <p:spPr>
          <a:ln/>
        </p:spPr>
        <p:txBody>
          <a:bodyPr/>
          <a:lstStyle>
            <a:lvl1pPr>
              <a:defRPr/>
            </a:lvl1pPr>
          </a:lstStyle>
          <a:p>
            <a:fld id="{2B3D8EEF-7576-4AB0-8518-088FB58AB734}"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803D9FE4-F784-4A94-8F3E-54A098F0E8CC}" type="slidenum">
              <a:rPr lang="en-US">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ectangle 19"/>
          <p:cNvSpPr/>
          <p:nvPr userDrawn="1"/>
        </p:nvSpPr>
        <p:spPr>
          <a:xfrm>
            <a:off x="2" y="4743450"/>
            <a:ext cx="880427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2" tIns="32001" rIns="64002" bIns="32001" anchor="ctr"/>
          <a:lstStyle/>
          <a:p>
            <a:pPr algn="ctr" defTabSz="914309" fontAlgn="base">
              <a:spcBef>
                <a:spcPct val="0"/>
              </a:spcBef>
              <a:spcAft>
                <a:spcPct val="0"/>
              </a:spcAft>
            </a:pPr>
            <a:endParaRPr lang="en-US" dirty="0">
              <a:solidFill>
                <a:srgbClr val="FFFFFF"/>
              </a:solidFill>
            </a:endParaRPr>
          </a:p>
        </p:txBody>
      </p:sp>
      <p:sp>
        <p:nvSpPr>
          <p:cNvPr id="19" name="Rectangle 18"/>
          <p:cNvSpPr/>
          <p:nvPr userDrawn="1"/>
        </p:nvSpPr>
        <p:spPr>
          <a:xfrm>
            <a:off x="41277" y="4743450"/>
            <a:ext cx="874077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2" tIns="32001" rIns="64002" bIns="32001" anchor="ctr"/>
          <a:lstStyle/>
          <a:p>
            <a:pPr algn="ctr" defTabSz="914309" fontAlgn="base">
              <a:spcBef>
                <a:spcPct val="0"/>
              </a:spcBef>
              <a:spcAft>
                <a:spcPct val="0"/>
              </a:spcAft>
            </a:pPr>
            <a:endParaRPr lang="en-US" dirty="0">
              <a:solidFill>
                <a:srgbClr val="FFFFFF"/>
              </a:solidFill>
            </a:endParaRPr>
          </a:p>
        </p:txBody>
      </p:sp>
      <p:sp>
        <p:nvSpPr>
          <p:cNvPr id="22" name="Rectangle 21"/>
          <p:cNvSpPr/>
          <p:nvPr userDrawn="1"/>
        </p:nvSpPr>
        <p:spPr>
          <a:xfrm>
            <a:off x="2" y="4741070"/>
            <a:ext cx="8810625" cy="349758"/>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lIns="64002" tIns="32001" rIns="64002" bIns="32001" rtlCol="0" anchor="ctr"/>
          <a:lstStyle/>
          <a:p>
            <a:pPr algn="ctr" defTabSz="914309" fontAlgn="base">
              <a:spcBef>
                <a:spcPct val="0"/>
              </a:spcBef>
              <a:spcAft>
                <a:spcPct val="0"/>
              </a:spcAft>
            </a:pPr>
            <a:endParaRPr lang="en-US" dirty="0">
              <a:solidFill>
                <a:srgbClr val="FFFFFF"/>
              </a:solidFill>
            </a:endParaRPr>
          </a:p>
        </p:txBody>
      </p:sp>
      <p:sp>
        <p:nvSpPr>
          <p:cNvPr id="1029" name="Rectangle 2"/>
          <p:cNvSpPr>
            <a:spLocks noGrp="1" noChangeArrowheads="1"/>
          </p:cNvSpPr>
          <p:nvPr>
            <p:ph type="title"/>
          </p:nvPr>
        </p:nvSpPr>
        <p:spPr bwMode="auto">
          <a:xfrm>
            <a:off x="231775" y="107156"/>
            <a:ext cx="8458200" cy="610791"/>
          </a:xfrm>
          <a:prstGeom prst="rect">
            <a:avLst/>
          </a:prstGeom>
          <a:noFill/>
          <a:ln w="9525">
            <a:noFill/>
            <a:miter lim="800000"/>
            <a:headEnd/>
            <a:tailEnd/>
          </a:ln>
        </p:spPr>
        <p:txBody>
          <a:bodyPr vert="horz" wrap="square" lIns="64002" tIns="32001" rIns="64002" bIns="32001" numCol="1" anchor="ctr" anchorCtr="0" compatLnSpc="1">
            <a:prstTxWarp prst="textNoShape">
              <a:avLst/>
            </a:prstTxWarp>
          </a:bodyPr>
          <a:lstStyle/>
          <a:p>
            <a:pPr lvl="0"/>
            <a:r>
              <a:rPr lang="en-US"/>
              <a:t>Click to edit Master title style</a:t>
            </a:r>
          </a:p>
        </p:txBody>
      </p:sp>
      <p:sp>
        <p:nvSpPr>
          <p:cNvPr id="1030" name="Rectangle 3"/>
          <p:cNvSpPr>
            <a:spLocks noGrp="1" noChangeArrowheads="1"/>
          </p:cNvSpPr>
          <p:nvPr>
            <p:ph type="body" idx="1"/>
          </p:nvPr>
        </p:nvSpPr>
        <p:spPr bwMode="auto">
          <a:xfrm>
            <a:off x="333377" y="794151"/>
            <a:ext cx="8467725" cy="3701653"/>
          </a:xfrm>
          <a:prstGeom prst="rect">
            <a:avLst/>
          </a:prstGeom>
          <a:noFill/>
          <a:ln w="9525" algn="ctr">
            <a:noFill/>
            <a:miter lim="800000"/>
            <a:headEnd/>
            <a:tailEnd/>
          </a:ln>
        </p:spPr>
        <p:txBody>
          <a:bodyPr vert="horz" wrap="square" lIns="64002" tIns="32001" rIns="64002" bIns="3200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6"/>
          <p:cNvSpPr>
            <a:spLocks noGrp="1" noChangeArrowheads="1"/>
          </p:cNvSpPr>
          <p:nvPr>
            <p:ph type="sldNum" sz="quarter" idx="4"/>
          </p:nvPr>
        </p:nvSpPr>
        <p:spPr bwMode="auto">
          <a:xfrm>
            <a:off x="6642100" y="4537474"/>
            <a:ext cx="2133600" cy="154781"/>
          </a:xfrm>
          <a:prstGeom prst="rect">
            <a:avLst/>
          </a:prstGeom>
          <a:noFill/>
          <a:ln w="9525">
            <a:noFill/>
            <a:miter lim="800000"/>
            <a:headEnd/>
            <a:tailEnd/>
          </a:ln>
          <a:effectLst/>
        </p:spPr>
        <p:txBody>
          <a:bodyPr vert="horz" wrap="square" lIns="64002" tIns="32001" rIns="64002" bIns="32001" numCol="1" anchor="t" anchorCtr="0" compatLnSpc="1">
            <a:prstTxWarp prst="textNoShape">
              <a:avLst/>
            </a:prstTxWarp>
          </a:bodyPr>
          <a:lstStyle>
            <a:lvl1pPr algn="r" defTabSz="914309" fontAlgn="base">
              <a:spcBef>
                <a:spcPct val="0"/>
              </a:spcBef>
              <a:spcAft>
                <a:spcPct val="0"/>
              </a:spcAft>
              <a:defRPr sz="600"/>
            </a:lvl1pPr>
          </a:lstStyle>
          <a:p>
            <a:fld id="{3144B24B-BAB1-431A-82C6-36E096187F50}" type="slidenum">
              <a:rPr lang="en-US" smtClean="0">
                <a:solidFill>
                  <a:srgbClr val="000000"/>
                </a:solidFill>
                <a:cs typeface="Arial" charset="0"/>
              </a:rPr>
              <a:pPr/>
              <a:t>‹#›</a:t>
            </a:fld>
            <a:endParaRPr lang="en-US" dirty="0">
              <a:solidFill>
                <a:srgbClr val="000000"/>
              </a:solidFill>
              <a:cs typeface="Arial" charset="0"/>
            </a:endParaRPr>
          </a:p>
        </p:txBody>
      </p:sp>
      <p:pic>
        <p:nvPicPr>
          <p:cNvPr id="10" name="Picture 9" descr="ti_hz_2c_pos_rgb.eps"/>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576170" y="4672359"/>
            <a:ext cx="2033346" cy="47114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rtl="0" eaLnBrk="0" fontAlgn="base" hangingPunct="0">
        <a:lnSpc>
          <a:spcPct val="85000"/>
        </a:lnSpc>
        <a:spcBef>
          <a:spcPct val="0"/>
        </a:spcBef>
        <a:spcAft>
          <a:spcPct val="0"/>
        </a:spcAft>
        <a:defRPr sz="2200" b="1">
          <a:solidFill>
            <a:schemeClr val="tx2"/>
          </a:solidFill>
          <a:latin typeface="+mj-lt"/>
          <a:ea typeface="+mj-ea"/>
          <a:cs typeface="+mj-cs"/>
        </a:defRPr>
      </a:lvl1pPr>
      <a:lvl2pPr algn="l" rtl="0" eaLnBrk="0" fontAlgn="base" hangingPunct="0">
        <a:lnSpc>
          <a:spcPct val="85000"/>
        </a:lnSpc>
        <a:spcBef>
          <a:spcPct val="0"/>
        </a:spcBef>
        <a:spcAft>
          <a:spcPct val="0"/>
        </a:spcAft>
        <a:defRPr sz="2200" b="1">
          <a:solidFill>
            <a:schemeClr val="tx2"/>
          </a:solidFill>
          <a:latin typeface="Arial" charset="0"/>
        </a:defRPr>
      </a:lvl2pPr>
      <a:lvl3pPr algn="l" rtl="0" eaLnBrk="0" fontAlgn="base" hangingPunct="0">
        <a:lnSpc>
          <a:spcPct val="85000"/>
        </a:lnSpc>
        <a:spcBef>
          <a:spcPct val="0"/>
        </a:spcBef>
        <a:spcAft>
          <a:spcPct val="0"/>
        </a:spcAft>
        <a:defRPr sz="2200" b="1">
          <a:solidFill>
            <a:schemeClr val="tx2"/>
          </a:solidFill>
          <a:latin typeface="Arial" charset="0"/>
        </a:defRPr>
      </a:lvl3pPr>
      <a:lvl4pPr algn="l" rtl="0" eaLnBrk="0" fontAlgn="base" hangingPunct="0">
        <a:lnSpc>
          <a:spcPct val="85000"/>
        </a:lnSpc>
        <a:spcBef>
          <a:spcPct val="0"/>
        </a:spcBef>
        <a:spcAft>
          <a:spcPct val="0"/>
        </a:spcAft>
        <a:defRPr sz="2200" b="1">
          <a:solidFill>
            <a:schemeClr val="tx2"/>
          </a:solidFill>
          <a:latin typeface="Arial" charset="0"/>
        </a:defRPr>
      </a:lvl4pPr>
      <a:lvl5pPr algn="l" rtl="0" eaLnBrk="0" fontAlgn="base" hangingPunct="0">
        <a:lnSpc>
          <a:spcPct val="85000"/>
        </a:lnSpc>
        <a:spcBef>
          <a:spcPct val="0"/>
        </a:spcBef>
        <a:spcAft>
          <a:spcPct val="0"/>
        </a:spcAft>
        <a:defRPr sz="2200" b="1">
          <a:solidFill>
            <a:schemeClr val="tx2"/>
          </a:solidFill>
          <a:latin typeface="Arial" charset="0"/>
        </a:defRPr>
      </a:lvl5pPr>
      <a:lvl6pPr marL="320008" algn="l" rtl="0" fontAlgn="base">
        <a:lnSpc>
          <a:spcPct val="85000"/>
        </a:lnSpc>
        <a:spcBef>
          <a:spcPct val="0"/>
        </a:spcBef>
        <a:spcAft>
          <a:spcPct val="0"/>
        </a:spcAft>
        <a:defRPr sz="2200" b="1">
          <a:solidFill>
            <a:srgbClr val="FF0000"/>
          </a:solidFill>
          <a:latin typeface="Arial" charset="0"/>
        </a:defRPr>
      </a:lvl6pPr>
      <a:lvl7pPr marL="640016" algn="l" rtl="0" fontAlgn="base">
        <a:lnSpc>
          <a:spcPct val="85000"/>
        </a:lnSpc>
        <a:spcBef>
          <a:spcPct val="0"/>
        </a:spcBef>
        <a:spcAft>
          <a:spcPct val="0"/>
        </a:spcAft>
        <a:defRPr sz="2200" b="1">
          <a:solidFill>
            <a:srgbClr val="FF0000"/>
          </a:solidFill>
          <a:latin typeface="Arial" charset="0"/>
        </a:defRPr>
      </a:lvl7pPr>
      <a:lvl8pPr marL="960024" algn="l" rtl="0" fontAlgn="base">
        <a:lnSpc>
          <a:spcPct val="85000"/>
        </a:lnSpc>
        <a:spcBef>
          <a:spcPct val="0"/>
        </a:spcBef>
        <a:spcAft>
          <a:spcPct val="0"/>
        </a:spcAft>
        <a:defRPr sz="2200" b="1">
          <a:solidFill>
            <a:srgbClr val="FF0000"/>
          </a:solidFill>
          <a:latin typeface="Arial" charset="0"/>
        </a:defRPr>
      </a:lvl8pPr>
      <a:lvl9pPr marL="1280032" algn="l" rtl="0" fontAlgn="base">
        <a:lnSpc>
          <a:spcPct val="85000"/>
        </a:lnSpc>
        <a:spcBef>
          <a:spcPct val="0"/>
        </a:spcBef>
        <a:spcAft>
          <a:spcPct val="0"/>
        </a:spcAft>
        <a:defRPr sz="2200" b="1">
          <a:solidFill>
            <a:srgbClr val="FF0000"/>
          </a:solidFill>
          <a:latin typeface="Arial" charset="0"/>
        </a:defRPr>
      </a:lvl9pPr>
    </p:titleStyle>
    <p:bodyStyle>
      <a:lvl1pPr marL="158893" indent="-158893" algn="l" rtl="0" eaLnBrk="0" fontAlgn="base" hangingPunct="0">
        <a:spcBef>
          <a:spcPts val="560"/>
        </a:spcBef>
        <a:spcAft>
          <a:spcPct val="0"/>
        </a:spcAft>
        <a:buChar char="•"/>
        <a:defRPr sz="1400">
          <a:solidFill>
            <a:schemeClr val="tx1"/>
          </a:solidFill>
          <a:latin typeface="+mn-lt"/>
          <a:ea typeface="+mn-ea"/>
          <a:cs typeface="+mn-cs"/>
        </a:defRPr>
      </a:lvl1pPr>
      <a:lvl2pPr marL="402233" indent="-163338" algn="l" rtl="0" eaLnBrk="0" fontAlgn="base" hangingPunct="0">
        <a:spcBef>
          <a:spcPct val="20000"/>
        </a:spcBef>
        <a:spcAft>
          <a:spcPct val="0"/>
        </a:spcAft>
        <a:buChar char="–"/>
        <a:defRPr>
          <a:solidFill>
            <a:schemeClr val="tx1"/>
          </a:solidFill>
          <a:latin typeface="+mn-lt"/>
        </a:defRPr>
      </a:lvl2pPr>
      <a:lvl3pPr marL="597793" indent="-115558" algn="l" rtl="0" eaLnBrk="0" fontAlgn="base" hangingPunct="0">
        <a:spcBef>
          <a:spcPct val="15000"/>
        </a:spcBef>
        <a:spcAft>
          <a:spcPct val="0"/>
        </a:spcAft>
        <a:buChar char="•"/>
        <a:defRPr>
          <a:solidFill>
            <a:schemeClr val="tx1"/>
          </a:solidFill>
          <a:latin typeface="+mn-lt"/>
        </a:defRPr>
      </a:lvl3pPr>
      <a:lvl4pPr marL="841133" indent="-163338" algn="l" rtl="0" eaLnBrk="0" fontAlgn="base" hangingPunct="0">
        <a:spcBef>
          <a:spcPct val="5000"/>
        </a:spcBef>
        <a:spcAft>
          <a:spcPct val="0"/>
        </a:spcAft>
        <a:buChar char="–"/>
        <a:defRPr>
          <a:solidFill>
            <a:schemeClr val="tx1"/>
          </a:solidFill>
          <a:latin typeface="+mn-lt"/>
        </a:defRPr>
      </a:lvl4pPr>
      <a:lvl5pPr marL="1042249" indent="-121115" algn="l" rtl="0" eaLnBrk="0" fontAlgn="base" hangingPunct="0">
        <a:spcBef>
          <a:spcPct val="0"/>
        </a:spcBef>
        <a:spcAft>
          <a:spcPct val="0"/>
        </a:spcAft>
        <a:buChar char="»"/>
        <a:defRPr>
          <a:solidFill>
            <a:schemeClr val="tx1"/>
          </a:solidFill>
          <a:latin typeface="+mn-lt"/>
        </a:defRPr>
      </a:lvl5pPr>
      <a:lvl6pPr marL="1362257" indent="-121115" algn="l" rtl="0" fontAlgn="base">
        <a:spcBef>
          <a:spcPct val="0"/>
        </a:spcBef>
        <a:spcAft>
          <a:spcPct val="0"/>
        </a:spcAft>
        <a:buChar char="»"/>
        <a:defRPr sz="1100">
          <a:solidFill>
            <a:schemeClr val="tx1"/>
          </a:solidFill>
          <a:latin typeface="+mn-lt"/>
        </a:defRPr>
      </a:lvl6pPr>
      <a:lvl7pPr marL="1682265" indent="-121115" algn="l" rtl="0" fontAlgn="base">
        <a:spcBef>
          <a:spcPct val="0"/>
        </a:spcBef>
        <a:spcAft>
          <a:spcPct val="0"/>
        </a:spcAft>
        <a:buChar char="»"/>
        <a:defRPr sz="1100">
          <a:solidFill>
            <a:schemeClr val="tx1"/>
          </a:solidFill>
          <a:latin typeface="+mn-lt"/>
        </a:defRPr>
      </a:lvl7pPr>
      <a:lvl8pPr marL="2002273" indent="-121115" algn="l" rtl="0" fontAlgn="base">
        <a:spcBef>
          <a:spcPct val="0"/>
        </a:spcBef>
        <a:spcAft>
          <a:spcPct val="0"/>
        </a:spcAft>
        <a:buChar char="»"/>
        <a:defRPr sz="1100">
          <a:solidFill>
            <a:schemeClr val="tx1"/>
          </a:solidFill>
          <a:latin typeface="+mn-lt"/>
        </a:defRPr>
      </a:lvl8pPr>
      <a:lvl9pPr marL="2322281" indent="-121115" algn="l" rtl="0" fontAlgn="base">
        <a:spcBef>
          <a:spcPct val="0"/>
        </a:spcBef>
        <a:spcAft>
          <a:spcPct val="0"/>
        </a:spcAft>
        <a:buChar char="»"/>
        <a:defRPr sz="1100">
          <a:solidFill>
            <a:schemeClr val="tx1"/>
          </a:solidFill>
          <a:latin typeface="+mn-lt"/>
        </a:defRPr>
      </a:lvl9pPr>
    </p:bodyStyle>
    <p:otherStyle>
      <a:defPPr>
        <a:defRPr lang="en-US"/>
      </a:defPPr>
      <a:lvl1pPr marL="0" algn="l" defTabSz="640016" rtl="0" eaLnBrk="1" latinLnBrk="0" hangingPunct="1">
        <a:defRPr sz="1300" kern="1200">
          <a:solidFill>
            <a:schemeClr val="tx1"/>
          </a:solidFill>
          <a:latin typeface="+mn-lt"/>
          <a:ea typeface="+mn-ea"/>
          <a:cs typeface="+mn-cs"/>
        </a:defRPr>
      </a:lvl1pPr>
      <a:lvl2pPr marL="320008" algn="l" defTabSz="640016" rtl="0" eaLnBrk="1" latinLnBrk="0" hangingPunct="1">
        <a:defRPr sz="1300" kern="1200">
          <a:solidFill>
            <a:schemeClr val="tx1"/>
          </a:solidFill>
          <a:latin typeface="+mn-lt"/>
          <a:ea typeface="+mn-ea"/>
          <a:cs typeface="+mn-cs"/>
        </a:defRPr>
      </a:lvl2pPr>
      <a:lvl3pPr marL="640016" algn="l" defTabSz="640016" rtl="0" eaLnBrk="1" latinLnBrk="0" hangingPunct="1">
        <a:defRPr sz="1300" kern="1200">
          <a:solidFill>
            <a:schemeClr val="tx1"/>
          </a:solidFill>
          <a:latin typeface="+mn-lt"/>
          <a:ea typeface="+mn-ea"/>
          <a:cs typeface="+mn-cs"/>
        </a:defRPr>
      </a:lvl3pPr>
      <a:lvl4pPr marL="960024" algn="l" defTabSz="640016" rtl="0" eaLnBrk="1" latinLnBrk="0" hangingPunct="1">
        <a:defRPr sz="1300" kern="1200">
          <a:solidFill>
            <a:schemeClr val="tx1"/>
          </a:solidFill>
          <a:latin typeface="+mn-lt"/>
          <a:ea typeface="+mn-ea"/>
          <a:cs typeface="+mn-cs"/>
        </a:defRPr>
      </a:lvl4pPr>
      <a:lvl5pPr marL="1280032" algn="l" defTabSz="640016" rtl="0" eaLnBrk="1" latinLnBrk="0" hangingPunct="1">
        <a:defRPr sz="1300" kern="1200">
          <a:solidFill>
            <a:schemeClr val="tx1"/>
          </a:solidFill>
          <a:latin typeface="+mn-lt"/>
          <a:ea typeface="+mn-ea"/>
          <a:cs typeface="+mn-cs"/>
        </a:defRPr>
      </a:lvl5pPr>
      <a:lvl6pPr marL="1600040" algn="l" defTabSz="640016" rtl="0" eaLnBrk="1" latinLnBrk="0" hangingPunct="1">
        <a:defRPr sz="1300" kern="1200">
          <a:solidFill>
            <a:schemeClr val="tx1"/>
          </a:solidFill>
          <a:latin typeface="+mn-lt"/>
          <a:ea typeface="+mn-ea"/>
          <a:cs typeface="+mn-cs"/>
        </a:defRPr>
      </a:lvl6pPr>
      <a:lvl7pPr marL="1920048" algn="l" defTabSz="640016" rtl="0" eaLnBrk="1" latinLnBrk="0" hangingPunct="1">
        <a:defRPr sz="1300" kern="1200">
          <a:solidFill>
            <a:schemeClr val="tx1"/>
          </a:solidFill>
          <a:latin typeface="+mn-lt"/>
          <a:ea typeface="+mn-ea"/>
          <a:cs typeface="+mn-cs"/>
        </a:defRPr>
      </a:lvl7pPr>
      <a:lvl8pPr marL="2240056" algn="l" defTabSz="640016" rtl="0" eaLnBrk="1" latinLnBrk="0" hangingPunct="1">
        <a:defRPr sz="1300" kern="1200">
          <a:solidFill>
            <a:schemeClr val="tx1"/>
          </a:solidFill>
          <a:latin typeface="+mn-lt"/>
          <a:ea typeface="+mn-ea"/>
          <a:cs typeface="+mn-cs"/>
        </a:defRPr>
      </a:lvl8pPr>
      <a:lvl9pPr marL="2560064" algn="l" defTabSz="640016"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1775" y="107163"/>
            <a:ext cx="8458200" cy="610791"/>
          </a:xfrm>
          <a:prstGeom prst="rect">
            <a:avLst/>
          </a:prstGeom>
          <a:noFill/>
          <a:ln w="9525">
            <a:noFill/>
            <a:miter lim="800000"/>
            <a:headEnd/>
            <a:tailEnd/>
          </a:ln>
        </p:spPr>
        <p:txBody>
          <a:bodyPr vert="horz" wrap="square" lIns="76179" tIns="38088" rIns="76179" bIns="38088"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33378" y="794149"/>
            <a:ext cx="8467725" cy="3701653"/>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0" name="Rectangle 6"/>
          <p:cNvSpPr>
            <a:spLocks noGrp="1" noChangeArrowheads="1"/>
          </p:cNvSpPr>
          <p:nvPr>
            <p:ph type="sldNum" sz="quarter" idx="4"/>
          </p:nvPr>
        </p:nvSpPr>
        <p:spPr bwMode="auto">
          <a:xfrm>
            <a:off x="6667503" y="4442792"/>
            <a:ext cx="2133600" cy="154782"/>
          </a:xfrm>
          <a:prstGeom prst="rect">
            <a:avLst/>
          </a:prstGeom>
          <a:noFill/>
          <a:ln w="9525">
            <a:noFill/>
            <a:miter lim="800000"/>
            <a:headEnd/>
            <a:tailEnd/>
          </a:ln>
          <a:effectLst/>
        </p:spPr>
        <p:txBody>
          <a:bodyPr vert="horz" wrap="square" lIns="76179" tIns="38088" rIns="76179" bIns="38088" numCol="1" anchor="t" anchorCtr="0" compatLnSpc="1">
            <a:prstTxWarp prst="textNoShape">
              <a:avLst/>
            </a:prstTxWarp>
          </a:bodyPr>
          <a:lstStyle>
            <a:lvl1pPr algn="r">
              <a:defRPr sz="700"/>
            </a:lvl1pPr>
          </a:lstStyle>
          <a:p>
            <a:pPr>
              <a:defRPr/>
            </a:pPr>
            <a:fld id="{B6C70261-DCF8-4A97-9502-E8EEF2364CDE}" type="slidenum">
              <a:rPr lang="en-US"/>
              <a:pPr>
                <a:defRPr/>
              </a:pPr>
              <a:t>‹#›</a:t>
            </a:fld>
            <a:endParaRPr lang="en-US"/>
          </a:p>
        </p:txBody>
      </p:sp>
      <p:cxnSp>
        <p:nvCxnSpPr>
          <p:cNvPr id="3" name="Straight Connector 2">
            <a:extLst>
              <a:ext uri="{FF2B5EF4-FFF2-40B4-BE49-F238E27FC236}">
                <a16:creationId xmlns:a16="http://schemas.microsoft.com/office/drawing/2014/main" id="{92663C74-62AB-B64B-BCBB-0866ABE6E2D3}"/>
              </a:ext>
            </a:extLst>
          </p:cNvPr>
          <p:cNvCxnSpPr>
            <a:cxnSpLocks/>
          </p:cNvCxnSpPr>
          <p:nvPr/>
        </p:nvCxnSpPr>
        <p:spPr>
          <a:xfrm>
            <a:off x="0" y="4656947"/>
            <a:ext cx="892889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 Box 31">
            <a:extLst>
              <a:ext uri="{FF2B5EF4-FFF2-40B4-BE49-F238E27FC236}">
                <a16:creationId xmlns:a16="http://schemas.microsoft.com/office/drawing/2014/main" id="{BBEA79FD-0CFB-464E-959F-0C18C604804A}"/>
              </a:ext>
            </a:extLst>
          </p:cNvPr>
          <p:cNvSpPr txBox="1">
            <a:spLocks noChangeArrowheads="1"/>
          </p:cNvSpPr>
          <p:nvPr/>
        </p:nvSpPr>
        <p:spPr bwMode="auto">
          <a:xfrm>
            <a:off x="334013" y="4646685"/>
            <a:ext cx="2111375" cy="184642"/>
          </a:xfrm>
          <a:prstGeom prst="rect">
            <a:avLst/>
          </a:prstGeom>
          <a:noFill/>
          <a:ln w="9525">
            <a:noFill/>
            <a:miter lim="800000"/>
            <a:headEnd/>
            <a:tailEnd/>
          </a:ln>
          <a:effectLst/>
        </p:spPr>
        <p:txBody>
          <a:bodyPr lIns="76179" tIns="38088" rIns="76179" bIns="38088">
            <a:spAutoFit/>
          </a:bodyPr>
          <a:lstStyle/>
          <a:p>
            <a:pPr>
              <a:spcBef>
                <a:spcPct val="50000"/>
              </a:spcBef>
              <a:defRPr/>
            </a:pPr>
            <a:r>
              <a:rPr lang="en-US" sz="700" dirty="0">
                <a:cs typeface="+mn-cs"/>
              </a:rPr>
              <a:t>TI Confidential – NDA Restrictions</a:t>
            </a:r>
          </a:p>
        </p:txBody>
      </p:sp>
    </p:spTree>
    <p:extLst>
      <p:ext uri="{BB962C8B-B14F-4D97-AF65-F5344CB8AC3E}">
        <p14:creationId xmlns:p14="http://schemas.microsoft.com/office/powerpoint/2010/main" val="59254267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hdr="0" ftr="0" dt="0"/>
  <p:txStyles>
    <p:titleStyle>
      <a:lvl1pPr algn="l" rtl="0" eaLnBrk="1" fontAlgn="base" hangingPunct="1">
        <a:lnSpc>
          <a:spcPct val="85000"/>
        </a:lnSpc>
        <a:spcBef>
          <a:spcPct val="0"/>
        </a:spcBef>
        <a:spcAft>
          <a:spcPct val="0"/>
        </a:spcAft>
        <a:defRPr sz="2700" b="1">
          <a:solidFill>
            <a:schemeClr val="tx2"/>
          </a:solidFill>
          <a:latin typeface="+mj-lt"/>
          <a:ea typeface="+mj-ea"/>
          <a:cs typeface="+mj-cs"/>
        </a:defRPr>
      </a:lvl1pPr>
      <a:lvl2pPr algn="l" rtl="0" eaLnBrk="1" fontAlgn="base" hangingPunct="1">
        <a:lnSpc>
          <a:spcPct val="85000"/>
        </a:lnSpc>
        <a:spcBef>
          <a:spcPct val="0"/>
        </a:spcBef>
        <a:spcAft>
          <a:spcPct val="0"/>
        </a:spcAft>
        <a:defRPr sz="2700" b="1">
          <a:solidFill>
            <a:schemeClr val="tx2"/>
          </a:solidFill>
          <a:latin typeface="Arial" charset="0"/>
        </a:defRPr>
      </a:lvl2pPr>
      <a:lvl3pPr algn="l" rtl="0" eaLnBrk="1" fontAlgn="base" hangingPunct="1">
        <a:lnSpc>
          <a:spcPct val="85000"/>
        </a:lnSpc>
        <a:spcBef>
          <a:spcPct val="0"/>
        </a:spcBef>
        <a:spcAft>
          <a:spcPct val="0"/>
        </a:spcAft>
        <a:defRPr sz="2700" b="1">
          <a:solidFill>
            <a:schemeClr val="tx2"/>
          </a:solidFill>
          <a:latin typeface="Arial" charset="0"/>
        </a:defRPr>
      </a:lvl3pPr>
      <a:lvl4pPr algn="l" rtl="0" eaLnBrk="1" fontAlgn="base" hangingPunct="1">
        <a:lnSpc>
          <a:spcPct val="85000"/>
        </a:lnSpc>
        <a:spcBef>
          <a:spcPct val="0"/>
        </a:spcBef>
        <a:spcAft>
          <a:spcPct val="0"/>
        </a:spcAft>
        <a:defRPr sz="2700" b="1">
          <a:solidFill>
            <a:schemeClr val="tx2"/>
          </a:solidFill>
          <a:latin typeface="Arial" charset="0"/>
        </a:defRPr>
      </a:lvl4pPr>
      <a:lvl5pPr algn="l" rtl="0" eaLnBrk="1" fontAlgn="base" hangingPunct="1">
        <a:lnSpc>
          <a:spcPct val="85000"/>
        </a:lnSpc>
        <a:spcBef>
          <a:spcPct val="0"/>
        </a:spcBef>
        <a:spcAft>
          <a:spcPct val="0"/>
        </a:spcAft>
        <a:defRPr sz="2700" b="1">
          <a:solidFill>
            <a:schemeClr val="tx2"/>
          </a:solidFill>
          <a:latin typeface="Arial" charset="0"/>
        </a:defRPr>
      </a:lvl5pPr>
      <a:lvl6pPr marL="380895" algn="l" rtl="0" eaLnBrk="1" fontAlgn="base" hangingPunct="1">
        <a:lnSpc>
          <a:spcPct val="85000"/>
        </a:lnSpc>
        <a:spcBef>
          <a:spcPct val="0"/>
        </a:spcBef>
        <a:spcAft>
          <a:spcPct val="0"/>
        </a:spcAft>
        <a:defRPr sz="2700" b="1">
          <a:solidFill>
            <a:srgbClr val="FF0000"/>
          </a:solidFill>
          <a:latin typeface="Arial" charset="0"/>
        </a:defRPr>
      </a:lvl6pPr>
      <a:lvl7pPr marL="761790" algn="l" rtl="0" eaLnBrk="1" fontAlgn="base" hangingPunct="1">
        <a:lnSpc>
          <a:spcPct val="85000"/>
        </a:lnSpc>
        <a:spcBef>
          <a:spcPct val="0"/>
        </a:spcBef>
        <a:spcAft>
          <a:spcPct val="0"/>
        </a:spcAft>
        <a:defRPr sz="2700" b="1">
          <a:solidFill>
            <a:srgbClr val="FF0000"/>
          </a:solidFill>
          <a:latin typeface="Arial" charset="0"/>
        </a:defRPr>
      </a:lvl7pPr>
      <a:lvl8pPr marL="1142683" algn="l" rtl="0" eaLnBrk="1" fontAlgn="base" hangingPunct="1">
        <a:lnSpc>
          <a:spcPct val="85000"/>
        </a:lnSpc>
        <a:spcBef>
          <a:spcPct val="0"/>
        </a:spcBef>
        <a:spcAft>
          <a:spcPct val="0"/>
        </a:spcAft>
        <a:defRPr sz="2700" b="1">
          <a:solidFill>
            <a:srgbClr val="FF0000"/>
          </a:solidFill>
          <a:latin typeface="Arial" charset="0"/>
        </a:defRPr>
      </a:lvl8pPr>
      <a:lvl9pPr marL="1523573" algn="l" rtl="0" eaLnBrk="1" fontAlgn="base" hangingPunct="1">
        <a:lnSpc>
          <a:spcPct val="85000"/>
        </a:lnSpc>
        <a:spcBef>
          <a:spcPct val="0"/>
        </a:spcBef>
        <a:spcAft>
          <a:spcPct val="0"/>
        </a:spcAft>
        <a:defRPr sz="2700" b="1">
          <a:solidFill>
            <a:srgbClr val="FF0000"/>
          </a:solidFill>
          <a:latin typeface="Arial" charset="0"/>
        </a:defRPr>
      </a:lvl9pPr>
    </p:titleStyle>
    <p:bodyStyle>
      <a:lvl1pPr marL="189124" indent="-189124" algn="l" rtl="0" eaLnBrk="1" fontAlgn="base" hangingPunct="1">
        <a:spcBef>
          <a:spcPts val="667"/>
        </a:spcBef>
        <a:spcAft>
          <a:spcPct val="0"/>
        </a:spcAft>
        <a:buChar char="•"/>
        <a:defRPr sz="1800">
          <a:solidFill>
            <a:schemeClr val="tx1"/>
          </a:solidFill>
          <a:latin typeface="+mn-lt"/>
          <a:ea typeface="+mn-ea"/>
          <a:cs typeface="+mn-cs"/>
        </a:defRPr>
      </a:lvl1pPr>
      <a:lvl2pPr marL="478763" indent="-194416" algn="l" rtl="0" eaLnBrk="1" fontAlgn="base" hangingPunct="1">
        <a:spcBef>
          <a:spcPct val="20000"/>
        </a:spcBef>
        <a:spcAft>
          <a:spcPct val="0"/>
        </a:spcAft>
        <a:buChar char="–"/>
        <a:defRPr sz="1600">
          <a:solidFill>
            <a:schemeClr val="tx1"/>
          </a:solidFill>
          <a:latin typeface="+mn-lt"/>
        </a:defRPr>
      </a:lvl2pPr>
      <a:lvl3pPr marL="711530" indent="-137548" algn="l" rtl="0" eaLnBrk="1" fontAlgn="base" hangingPunct="1">
        <a:spcBef>
          <a:spcPct val="15000"/>
        </a:spcBef>
        <a:spcAft>
          <a:spcPct val="0"/>
        </a:spcAft>
        <a:buChar char="•"/>
        <a:defRPr sz="1600">
          <a:solidFill>
            <a:schemeClr val="tx1"/>
          </a:solidFill>
          <a:latin typeface="+mn-lt"/>
        </a:defRPr>
      </a:lvl3pPr>
      <a:lvl4pPr marL="1001168" indent="-194416" algn="l" rtl="0" eaLnBrk="1" fontAlgn="base" hangingPunct="1">
        <a:spcBef>
          <a:spcPct val="5000"/>
        </a:spcBef>
        <a:spcAft>
          <a:spcPct val="0"/>
        </a:spcAft>
        <a:buChar char="–"/>
        <a:defRPr sz="1600">
          <a:solidFill>
            <a:schemeClr val="tx1"/>
          </a:solidFill>
          <a:latin typeface="+mn-lt"/>
        </a:defRPr>
      </a:lvl4pPr>
      <a:lvl5pPr marL="1240546" indent="-144163" algn="l" rtl="0" eaLnBrk="1" fontAlgn="base" hangingPunct="1">
        <a:spcBef>
          <a:spcPct val="0"/>
        </a:spcBef>
        <a:spcAft>
          <a:spcPct val="0"/>
        </a:spcAft>
        <a:buChar char="»"/>
        <a:defRPr sz="1600">
          <a:solidFill>
            <a:schemeClr val="tx1"/>
          </a:solidFill>
          <a:latin typeface="+mn-lt"/>
        </a:defRPr>
      </a:lvl5pPr>
      <a:lvl6pPr marL="1621441" indent="-144163" algn="l" rtl="0" eaLnBrk="1" fontAlgn="base" hangingPunct="1">
        <a:spcBef>
          <a:spcPct val="0"/>
        </a:spcBef>
        <a:spcAft>
          <a:spcPct val="0"/>
        </a:spcAft>
        <a:buChar char="»"/>
        <a:defRPr sz="1300">
          <a:solidFill>
            <a:schemeClr val="tx1"/>
          </a:solidFill>
          <a:latin typeface="+mn-lt"/>
        </a:defRPr>
      </a:lvl6pPr>
      <a:lvl7pPr marL="2002336" indent="-144163" algn="l" rtl="0" eaLnBrk="1" fontAlgn="base" hangingPunct="1">
        <a:spcBef>
          <a:spcPct val="0"/>
        </a:spcBef>
        <a:spcAft>
          <a:spcPct val="0"/>
        </a:spcAft>
        <a:buChar char="»"/>
        <a:defRPr sz="1300">
          <a:solidFill>
            <a:schemeClr val="tx1"/>
          </a:solidFill>
          <a:latin typeface="+mn-lt"/>
        </a:defRPr>
      </a:lvl7pPr>
      <a:lvl8pPr marL="2383230" indent="-144163" algn="l" rtl="0" eaLnBrk="1" fontAlgn="base" hangingPunct="1">
        <a:spcBef>
          <a:spcPct val="0"/>
        </a:spcBef>
        <a:spcAft>
          <a:spcPct val="0"/>
        </a:spcAft>
        <a:buChar char="»"/>
        <a:defRPr sz="1300">
          <a:solidFill>
            <a:schemeClr val="tx1"/>
          </a:solidFill>
          <a:latin typeface="+mn-lt"/>
        </a:defRPr>
      </a:lvl8pPr>
      <a:lvl9pPr marL="2764124" indent="-144163" algn="l" rtl="0" eaLnBrk="1" fontAlgn="base" hangingPunct="1">
        <a:spcBef>
          <a:spcPct val="0"/>
        </a:spcBef>
        <a:spcAft>
          <a:spcPct val="0"/>
        </a:spcAft>
        <a:buChar char="»"/>
        <a:defRPr sz="1300">
          <a:solidFill>
            <a:schemeClr val="tx1"/>
          </a:solidFill>
          <a:latin typeface="+mn-lt"/>
        </a:defRPr>
      </a:lvl9pPr>
    </p:bodyStyle>
    <p:otherStyle>
      <a:defPPr>
        <a:defRPr lang="en-US"/>
      </a:defPPr>
      <a:lvl1pPr marL="0" algn="l" defTabSz="761790" rtl="0" eaLnBrk="1" latinLnBrk="0" hangingPunct="1">
        <a:defRPr sz="1500" kern="1200">
          <a:solidFill>
            <a:schemeClr val="tx1"/>
          </a:solidFill>
          <a:latin typeface="+mn-lt"/>
          <a:ea typeface="+mn-ea"/>
          <a:cs typeface="+mn-cs"/>
        </a:defRPr>
      </a:lvl1pPr>
      <a:lvl2pPr marL="380895" algn="l" defTabSz="761790" rtl="0" eaLnBrk="1" latinLnBrk="0" hangingPunct="1">
        <a:defRPr sz="1500" kern="1200">
          <a:solidFill>
            <a:schemeClr val="tx1"/>
          </a:solidFill>
          <a:latin typeface="+mn-lt"/>
          <a:ea typeface="+mn-ea"/>
          <a:cs typeface="+mn-cs"/>
        </a:defRPr>
      </a:lvl2pPr>
      <a:lvl3pPr marL="761790" algn="l" defTabSz="761790" rtl="0" eaLnBrk="1" latinLnBrk="0" hangingPunct="1">
        <a:defRPr sz="1500" kern="1200">
          <a:solidFill>
            <a:schemeClr val="tx1"/>
          </a:solidFill>
          <a:latin typeface="+mn-lt"/>
          <a:ea typeface="+mn-ea"/>
          <a:cs typeface="+mn-cs"/>
        </a:defRPr>
      </a:lvl3pPr>
      <a:lvl4pPr marL="1142683" algn="l" defTabSz="761790" rtl="0" eaLnBrk="1" latinLnBrk="0" hangingPunct="1">
        <a:defRPr sz="1500" kern="1200">
          <a:solidFill>
            <a:schemeClr val="tx1"/>
          </a:solidFill>
          <a:latin typeface="+mn-lt"/>
          <a:ea typeface="+mn-ea"/>
          <a:cs typeface="+mn-cs"/>
        </a:defRPr>
      </a:lvl4pPr>
      <a:lvl5pPr marL="1523573" algn="l" defTabSz="761790" rtl="0" eaLnBrk="1" latinLnBrk="0" hangingPunct="1">
        <a:defRPr sz="1500" kern="1200">
          <a:solidFill>
            <a:schemeClr val="tx1"/>
          </a:solidFill>
          <a:latin typeface="+mn-lt"/>
          <a:ea typeface="+mn-ea"/>
          <a:cs typeface="+mn-cs"/>
        </a:defRPr>
      </a:lvl5pPr>
      <a:lvl6pPr marL="1904467" algn="l" defTabSz="761790" rtl="0" eaLnBrk="1" latinLnBrk="0" hangingPunct="1">
        <a:defRPr sz="1500" kern="1200">
          <a:solidFill>
            <a:schemeClr val="tx1"/>
          </a:solidFill>
          <a:latin typeface="+mn-lt"/>
          <a:ea typeface="+mn-ea"/>
          <a:cs typeface="+mn-cs"/>
        </a:defRPr>
      </a:lvl6pPr>
      <a:lvl7pPr marL="2285362" algn="l" defTabSz="761790" rtl="0" eaLnBrk="1" latinLnBrk="0" hangingPunct="1">
        <a:defRPr sz="1500" kern="1200">
          <a:solidFill>
            <a:schemeClr val="tx1"/>
          </a:solidFill>
          <a:latin typeface="+mn-lt"/>
          <a:ea typeface="+mn-ea"/>
          <a:cs typeface="+mn-cs"/>
        </a:defRPr>
      </a:lvl7pPr>
      <a:lvl8pPr marL="2666253" algn="l" defTabSz="761790" rtl="0" eaLnBrk="1" latinLnBrk="0" hangingPunct="1">
        <a:defRPr sz="1500" kern="1200">
          <a:solidFill>
            <a:schemeClr val="tx1"/>
          </a:solidFill>
          <a:latin typeface="+mn-lt"/>
          <a:ea typeface="+mn-ea"/>
          <a:cs typeface="+mn-cs"/>
        </a:defRPr>
      </a:lvl8pPr>
      <a:lvl9pPr marL="3047146" algn="l" defTabSz="76179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jpeg"/><Relationship Id="rId4" Type="http://schemas.openxmlformats.org/officeDocument/2006/relationships/diagramLayout" Target="../diagrams/layout1.xml"/><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notesSlide" Target="../notesSlides/notesSlide9.xml"/><Relationship Id="rId7"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50.png"/><Relationship Id="rId5" Type="http://schemas.openxmlformats.org/officeDocument/2006/relationships/image" Target="../media/image48.emf"/><Relationship Id="rId4" Type="http://schemas.openxmlformats.org/officeDocument/2006/relationships/oleObject" Target="../embeddings/oleObject2.bin"/><Relationship Id="rId9" Type="http://schemas.openxmlformats.org/officeDocument/2006/relationships/image" Target="../media/image43.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comments" Target="../comments/comment1.xml"/><Relationship Id="rId5" Type="http://schemas.openxmlformats.org/officeDocument/2006/relationships/image" Target="../media/image42.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comments" Target="../comments/commen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2.png"/><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50.png"/><Relationship Id="rId5" Type="http://schemas.openxmlformats.org/officeDocument/2006/relationships/image" Target="../media/image51.emf"/><Relationship Id="rId4"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54.png"/><Relationship Id="rId4" Type="http://schemas.openxmlformats.org/officeDocument/2006/relationships/hyperlink" Target="https://www.ti.com/lit/an/slvaf30/slvaf30.pdf?ts=1711723369336&amp;ref_url=https%253A%252F%252Fwww.google.de%252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hyperlink" Target="https://www.ti.com/lit/an/slvaf30/slvaf30.pdf?ts=1711723369336&amp;ref_url=https%253A%252F%252Fwww.google.de%252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comments" Target="../comments/comment3.xml"/><Relationship Id="rId4" Type="http://schemas.openxmlformats.org/officeDocument/2006/relationships/hyperlink" Target="https://www.ti.com/lit/an/slvaf30/slvaf30.pdf?ts=1711723369336&amp;ref_url=https%253A%252F%252Fwww.google.de%252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6.emf"/></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6.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6.e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59.png"/><Relationship Id="rId5" Type="http://schemas.openxmlformats.org/officeDocument/2006/relationships/image" Target="../media/image58.e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56.emf"/></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56.emf"/></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56.emf"/></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56.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6.emf"/><Relationship Id="rId2" Type="http://schemas.openxmlformats.org/officeDocument/2006/relationships/slideLayout" Target="../slideLayouts/slideLayout10.xml"/><Relationship Id="rId1" Type="http://schemas.openxmlformats.org/officeDocument/2006/relationships/vmlDrawing" Target="../drawings/vmlDrawing6.vml"/><Relationship Id="rId6" Type="http://schemas.openxmlformats.org/officeDocument/2006/relationships/image" Target="../media/image65.png"/><Relationship Id="rId5" Type="http://schemas.openxmlformats.org/officeDocument/2006/relationships/image" Target="../media/image64.e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6.emf"/><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54.png"/><Relationship Id="rId5" Type="http://schemas.openxmlformats.org/officeDocument/2006/relationships/image" Target="../media/image51.emf"/><Relationship Id="rId4" Type="http://schemas.openxmlformats.org/officeDocument/2006/relationships/oleObject" Target="../embeddings/oleObject4.bin"/></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jpe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56.emf"/><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28.xml"/><Relationship Id="rId7" Type="http://schemas.openxmlformats.org/officeDocument/2006/relationships/image" Target="../media/image78.emf"/><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image" Target="../media/image77.emf"/><Relationship Id="rId4" Type="http://schemas.openxmlformats.org/officeDocument/2006/relationships/oleObject" Target="../embeddings/oleObject7.bin"/><Relationship Id="rId9" Type="http://schemas.openxmlformats.org/officeDocument/2006/relationships/image" Target="../media/image56.e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9.xml"/><Relationship Id="rId7" Type="http://schemas.openxmlformats.org/officeDocument/2006/relationships/image" Target="../media/image80.emf"/><Relationship Id="rId12" Type="http://schemas.openxmlformats.org/officeDocument/2006/relationships/image" Target="../media/image56.emf"/><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oleObject" Target="../embeddings/oleObject9.bin"/><Relationship Id="rId11" Type="http://schemas.openxmlformats.org/officeDocument/2006/relationships/image" Target="../media/image82.emf"/><Relationship Id="rId5" Type="http://schemas.openxmlformats.org/officeDocument/2006/relationships/image" Target="../media/image84.png"/><Relationship Id="rId10" Type="http://schemas.openxmlformats.org/officeDocument/2006/relationships/oleObject" Target="../embeddings/oleObject11.bin"/><Relationship Id="rId4" Type="http://schemas.openxmlformats.org/officeDocument/2006/relationships/image" Target="../media/image83.png"/><Relationship Id="rId9" Type="http://schemas.openxmlformats.org/officeDocument/2006/relationships/image" Target="../media/image81.emf"/></Relationships>
</file>

<file path=ppt/slides/_rels/slide4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56.emf"/></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342900" y="1457327"/>
            <a:ext cx="8458200" cy="3033254"/>
          </a:xfrm>
        </p:spPr>
        <p:txBody>
          <a:bodyPr anchor="t" anchorCtr="0">
            <a:normAutofit/>
          </a:bodyPr>
          <a:lstStyle/>
          <a:p>
            <a:r>
              <a:rPr lang="en-US" sz="3600" b="1" dirty="0">
                <a:solidFill>
                  <a:srgbClr val="C61F25"/>
                </a:solidFill>
                <a:latin typeface="Arial"/>
                <a:cs typeface="Arial"/>
              </a:rPr>
              <a:t>Buck converter basics</a:t>
            </a:r>
            <a:br>
              <a:rPr lang="en-US" sz="3600" b="1" dirty="0">
                <a:solidFill>
                  <a:srgbClr val="C61F25"/>
                </a:solidFill>
                <a:latin typeface="Arial"/>
                <a:cs typeface="Arial"/>
              </a:rPr>
            </a:br>
            <a:br>
              <a:rPr lang="en-US" sz="2000" b="1" dirty="0">
                <a:solidFill>
                  <a:srgbClr val="C61F25"/>
                </a:solidFill>
                <a:latin typeface="Arial"/>
                <a:cs typeface="Arial"/>
              </a:rPr>
            </a:br>
            <a:br>
              <a:rPr lang="en-US" sz="2000" b="1" dirty="0">
                <a:solidFill>
                  <a:srgbClr val="C61F25"/>
                </a:solidFill>
                <a:latin typeface="Arial"/>
                <a:cs typeface="Arial"/>
              </a:rPr>
            </a:br>
            <a:br>
              <a:rPr lang="en-US" sz="3600" b="1" dirty="0">
                <a:solidFill>
                  <a:srgbClr val="C61F25"/>
                </a:solidFill>
                <a:latin typeface="Arial"/>
                <a:cs typeface="Arial"/>
              </a:rPr>
            </a:br>
            <a:r>
              <a:rPr lang="en-US" sz="1400" dirty="0">
                <a:solidFill>
                  <a:schemeClr val="tx1"/>
                </a:solidFill>
              </a:rPr>
              <a:t>September 2024</a:t>
            </a:r>
            <a:br>
              <a:rPr lang="en-US" sz="1400" dirty="0">
                <a:solidFill>
                  <a:schemeClr val="tx1"/>
                </a:solidFill>
              </a:rPr>
            </a:br>
            <a:r>
              <a:rPr lang="en-US" sz="1400" dirty="0">
                <a:solidFill>
                  <a:schemeClr val="tx1"/>
                </a:solidFill>
              </a:rPr>
              <a:t>Matisse BOFFY – Analog Field Applications Engineer</a:t>
            </a:r>
            <a:br>
              <a:rPr lang="en-US" sz="2400" dirty="0">
                <a:solidFill>
                  <a:schemeClr val="tx1"/>
                </a:solidFill>
              </a:rPr>
            </a:br>
            <a:br>
              <a:rPr lang="en-US" sz="2400" dirty="0"/>
            </a:br>
            <a:r>
              <a:rPr lang="en-US" sz="1600" dirty="0">
                <a:latin typeface="Wingdings" panose="05000000000000000000" pitchFamily="2" charset="2"/>
                <a:ea typeface="Calibri" panose="020F0502020204030204" pitchFamily="34" charset="0"/>
              </a:rPr>
              <a:t>(</a:t>
            </a:r>
            <a:r>
              <a:rPr lang="en-US" sz="1100" dirty="0">
                <a:solidFill>
                  <a:srgbClr val="FF0000"/>
                </a:solidFill>
                <a:latin typeface="Tahoma" panose="020B0604030504040204" pitchFamily="34" charset="0"/>
                <a:ea typeface="Calibri" panose="020F0502020204030204" pitchFamily="34" charset="0"/>
              </a:rPr>
              <a:t> </a:t>
            </a:r>
            <a:r>
              <a:rPr lang="en-US" sz="1100" dirty="0">
                <a:solidFill>
                  <a:srgbClr val="000000"/>
                </a:solidFill>
                <a:latin typeface="Tahoma" panose="020B0604030504040204" pitchFamily="34" charset="0"/>
                <a:ea typeface="Calibri" panose="020F0502020204030204" pitchFamily="34" charset="0"/>
              </a:rPr>
              <a:t>+</a:t>
            </a:r>
            <a:r>
              <a:rPr lang="en-US" sz="1600" dirty="0">
                <a:solidFill>
                  <a:srgbClr val="000000"/>
                </a:solidFill>
                <a:latin typeface="Calibri" panose="020F0502020204030204" pitchFamily="34" charset="0"/>
                <a:ea typeface="Calibri" panose="020F0502020204030204" pitchFamily="34" charset="0"/>
              </a:rPr>
              <a:t>33 6 86 36 88 47 </a:t>
            </a:r>
            <a:r>
              <a:rPr lang="en-US" sz="1600" dirty="0">
                <a:solidFill>
                  <a:srgbClr val="FF0000"/>
                </a:solidFill>
                <a:latin typeface="Calibri" panose="020F0502020204030204" pitchFamily="34" charset="0"/>
                <a:ea typeface="Calibri" panose="020F0502020204030204" pitchFamily="34" charset="0"/>
              </a:rPr>
              <a:t>| </a:t>
            </a:r>
            <a:r>
              <a:rPr lang="en-US" sz="1100" dirty="0">
                <a:solidFill>
                  <a:srgbClr val="FF0000"/>
                </a:solidFill>
                <a:latin typeface="Wingdings" panose="05000000000000000000" pitchFamily="2" charset="2"/>
                <a:ea typeface="Calibri" panose="020F0502020204030204" pitchFamily="34" charset="0"/>
              </a:rPr>
              <a:t>*</a:t>
            </a:r>
            <a:r>
              <a:rPr lang="en-US" sz="1100" dirty="0">
                <a:solidFill>
                  <a:srgbClr val="FF0000"/>
                </a:solidFill>
                <a:latin typeface="Tahoma" panose="020B0604030504040204" pitchFamily="34" charset="0"/>
                <a:ea typeface="Calibri" panose="020F0502020204030204" pitchFamily="34" charset="0"/>
              </a:rPr>
              <a:t> </a:t>
            </a:r>
            <a:r>
              <a:rPr lang="en-US" sz="1600" u="sng" dirty="0">
                <a:solidFill>
                  <a:srgbClr val="000000"/>
                </a:solidFill>
                <a:latin typeface="Calibri" panose="020F0502020204030204" pitchFamily="34" charset="0"/>
                <a:ea typeface="Calibri" panose="020F0502020204030204" pitchFamily="34" charset="0"/>
              </a:rPr>
              <a:t>m-boffy@ti.com</a:t>
            </a:r>
            <a:endParaRPr lang="en-US" sz="2400" dirty="0">
              <a:latin typeface="Arial"/>
              <a:cs typeface="Arial"/>
            </a:endParaRPr>
          </a:p>
        </p:txBody>
      </p:sp>
    </p:spTree>
    <p:extLst>
      <p:ext uri="{BB962C8B-B14F-4D97-AF65-F5344CB8AC3E}">
        <p14:creationId xmlns:p14="http://schemas.microsoft.com/office/powerpoint/2010/main" val="37401438"/>
      </p:ext>
    </p:extLst>
  </p:cSld>
  <p:clrMapOvr>
    <a:masterClrMapping/>
  </p:clrMapOvr>
  <mc:AlternateContent xmlns:mc="http://schemas.openxmlformats.org/markup-compatibility/2006" xmlns:p14="http://schemas.microsoft.com/office/powerpoint/2010/main">
    <mc:Choice Requires="p14">
      <p:transition spd="slow" p14:dur="2000" advTm="20193"/>
    </mc:Choice>
    <mc:Fallback xmlns="">
      <p:transition spd="slow" advTm="201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89FF7E-8809-4483-AD8E-7AF15C1AE87A}"/>
              </a:ext>
            </a:extLst>
          </p:cNvPr>
          <p:cNvSpPr>
            <a:spLocks noGrp="1"/>
          </p:cNvSpPr>
          <p:nvPr>
            <p:ph type="sldNum" sz="quarter" idx="10"/>
          </p:nvPr>
        </p:nvSpPr>
        <p:spPr/>
        <p:txBody>
          <a:bodyPr/>
          <a:lstStyle/>
          <a:p>
            <a:fld id="{3B20521C-F793-4067-BB07-C7AF74E21EF3}" type="slidenum">
              <a:rPr lang="en-US" smtClean="0">
                <a:solidFill>
                  <a:srgbClr val="000000"/>
                </a:solidFill>
              </a:rPr>
              <a:pPr/>
              <a:t>10</a:t>
            </a:fld>
            <a:endParaRPr lang="en-US">
              <a:solidFill>
                <a:srgbClr val="000000"/>
              </a:solidFill>
            </a:endParaRPr>
          </a:p>
        </p:txBody>
      </p:sp>
      <p:pic>
        <p:nvPicPr>
          <p:cNvPr id="5" name="Picture 4">
            <a:extLst>
              <a:ext uri="{FF2B5EF4-FFF2-40B4-BE49-F238E27FC236}">
                <a16:creationId xmlns:a16="http://schemas.microsoft.com/office/drawing/2014/main" id="{B906EC30-DC38-4E32-A051-EE902C6FFC6D}"/>
              </a:ext>
            </a:extLst>
          </p:cNvPr>
          <p:cNvPicPr>
            <a:picLocks noChangeAspect="1"/>
          </p:cNvPicPr>
          <p:nvPr/>
        </p:nvPicPr>
        <p:blipFill>
          <a:blip r:embed="rId2"/>
          <a:stretch>
            <a:fillRect/>
          </a:stretch>
        </p:blipFill>
        <p:spPr>
          <a:xfrm>
            <a:off x="231775" y="131346"/>
            <a:ext cx="7913077" cy="4109397"/>
          </a:xfrm>
          <a:prstGeom prst="rect">
            <a:avLst/>
          </a:prstGeom>
        </p:spPr>
      </p:pic>
    </p:spTree>
    <p:extLst>
      <p:ext uri="{BB962C8B-B14F-4D97-AF65-F5344CB8AC3E}">
        <p14:creationId xmlns:p14="http://schemas.microsoft.com/office/powerpoint/2010/main" val="300032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D20705-F280-487D-B0DB-D97DAA900C4F}"/>
              </a:ext>
            </a:extLst>
          </p:cNvPr>
          <p:cNvSpPr>
            <a:spLocks noGrp="1"/>
          </p:cNvSpPr>
          <p:nvPr>
            <p:ph type="sldNum" sz="quarter" idx="10"/>
          </p:nvPr>
        </p:nvSpPr>
        <p:spPr/>
        <p:txBody>
          <a:bodyPr/>
          <a:lstStyle/>
          <a:p>
            <a:fld id="{3B20521C-F793-4067-BB07-C7AF74E21EF3}" type="slidenum">
              <a:rPr lang="en-US" smtClean="0">
                <a:solidFill>
                  <a:srgbClr val="000000"/>
                </a:solidFill>
              </a:rPr>
              <a:pPr/>
              <a:t>11</a:t>
            </a:fld>
            <a:endParaRPr lang="en-US">
              <a:solidFill>
                <a:srgbClr val="000000"/>
              </a:solidFill>
            </a:endParaRPr>
          </a:p>
        </p:txBody>
      </p:sp>
      <p:pic>
        <p:nvPicPr>
          <p:cNvPr id="5" name="Picture 4">
            <a:extLst>
              <a:ext uri="{FF2B5EF4-FFF2-40B4-BE49-F238E27FC236}">
                <a16:creationId xmlns:a16="http://schemas.microsoft.com/office/drawing/2014/main" id="{40CE06AA-2FA0-460F-B379-45EC75ABE33D}"/>
              </a:ext>
            </a:extLst>
          </p:cNvPr>
          <p:cNvPicPr>
            <a:picLocks noChangeAspect="1"/>
          </p:cNvPicPr>
          <p:nvPr/>
        </p:nvPicPr>
        <p:blipFill>
          <a:blip r:embed="rId2"/>
          <a:stretch>
            <a:fillRect/>
          </a:stretch>
        </p:blipFill>
        <p:spPr>
          <a:xfrm>
            <a:off x="0" y="0"/>
            <a:ext cx="8236438" cy="4342573"/>
          </a:xfrm>
          <a:prstGeom prst="rect">
            <a:avLst/>
          </a:prstGeom>
        </p:spPr>
      </p:pic>
    </p:spTree>
    <p:extLst>
      <p:ext uri="{BB962C8B-B14F-4D97-AF65-F5344CB8AC3E}">
        <p14:creationId xmlns:p14="http://schemas.microsoft.com/office/powerpoint/2010/main" val="2964444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50C0F4-74EA-454B-8CF4-D98095B49BD4}"/>
              </a:ext>
            </a:extLst>
          </p:cNvPr>
          <p:cNvSpPr>
            <a:spLocks noGrp="1"/>
          </p:cNvSpPr>
          <p:nvPr>
            <p:ph type="sldNum" sz="quarter" idx="10"/>
          </p:nvPr>
        </p:nvSpPr>
        <p:spPr/>
        <p:txBody>
          <a:bodyPr/>
          <a:lstStyle/>
          <a:p>
            <a:fld id="{3B20521C-F793-4067-BB07-C7AF74E21EF3}" type="slidenum">
              <a:rPr lang="en-US" smtClean="0">
                <a:solidFill>
                  <a:srgbClr val="000000"/>
                </a:solidFill>
              </a:rPr>
              <a:pPr/>
              <a:t>12</a:t>
            </a:fld>
            <a:endParaRPr lang="en-US">
              <a:solidFill>
                <a:srgbClr val="000000"/>
              </a:solidFill>
            </a:endParaRPr>
          </a:p>
        </p:txBody>
      </p:sp>
      <p:pic>
        <p:nvPicPr>
          <p:cNvPr id="5" name="Picture 4">
            <a:extLst>
              <a:ext uri="{FF2B5EF4-FFF2-40B4-BE49-F238E27FC236}">
                <a16:creationId xmlns:a16="http://schemas.microsoft.com/office/drawing/2014/main" id="{E776CDF6-E979-4473-8018-3BA75457D5EA}"/>
              </a:ext>
            </a:extLst>
          </p:cNvPr>
          <p:cNvPicPr>
            <a:picLocks noChangeAspect="1"/>
          </p:cNvPicPr>
          <p:nvPr/>
        </p:nvPicPr>
        <p:blipFill>
          <a:blip r:embed="rId2"/>
          <a:stretch>
            <a:fillRect/>
          </a:stretch>
        </p:blipFill>
        <p:spPr>
          <a:xfrm>
            <a:off x="0" y="0"/>
            <a:ext cx="9144000" cy="4426923"/>
          </a:xfrm>
          <a:prstGeom prst="rect">
            <a:avLst/>
          </a:prstGeom>
        </p:spPr>
      </p:pic>
    </p:spTree>
    <p:extLst>
      <p:ext uri="{BB962C8B-B14F-4D97-AF65-F5344CB8AC3E}">
        <p14:creationId xmlns:p14="http://schemas.microsoft.com/office/powerpoint/2010/main" val="3295908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0F588F-21A9-4832-AC35-8E759FB98104}"/>
              </a:ext>
            </a:extLst>
          </p:cNvPr>
          <p:cNvSpPr>
            <a:spLocks noGrp="1"/>
          </p:cNvSpPr>
          <p:nvPr>
            <p:ph type="sldNum" sz="quarter" idx="10"/>
          </p:nvPr>
        </p:nvSpPr>
        <p:spPr/>
        <p:txBody>
          <a:bodyPr/>
          <a:lstStyle/>
          <a:p>
            <a:fld id="{3B20521C-F793-4067-BB07-C7AF74E21EF3}" type="slidenum">
              <a:rPr lang="en-US" smtClean="0">
                <a:solidFill>
                  <a:srgbClr val="000000"/>
                </a:solidFill>
              </a:rPr>
              <a:pPr/>
              <a:t>13</a:t>
            </a:fld>
            <a:endParaRPr lang="en-US">
              <a:solidFill>
                <a:srgbClr val="000000"/>
              </a:solidFill>
            </a:endParaRPr>
          </a:p>
        </p:txBody>
      </p:sp>
      <p:pic>
        <p:nvPicPr>
          <p:cNvPr id="5" name="Picture 4">
            <a:extLst>
              <a:ext uri="{FF2B5EF4-FFF2-40B4-BE49-F238E27FC236}">
                <a16:creationId xmlns:a16="http://schemas.microsoft.com/office/drawing/2014/main" id="{F0C407B8-2822-474E-AB7E-755153FEC4AC}"/>
              </a:ext>
            </a:extLst>
          </p:cNvPr>
          <p:cNvPicPr>
            <a:picLocks noChangeAspect="1"/>
          </p:cNvPicPr>
          <p:nvPr/>
        </p:nvPicPr>
        <p:blipFill>
          <a:blip r:embed="rId2"/>
          <a:stretch>
            <a:fillRect/>
          </a:stretch>
        </p:blipFill>
        <p:spPr>
          <a:xfrm>
            <a:off x="0" y="0"/>
            <a:ext cx="8563708" cy="4242928"/>
          </a:xfrm>
          <a:prstGeom prst="rect">
            <a:avLst/>
          </a:prstGeom>
        </p:spPr>
      </p:pic>
    </p:spTree>
    <p:extLst>
      <p:ext uri="{BB962C8B-B14F-4D97-AF65-F5344CB8AC3E}">
        <p14:creationId xmlns:p14="http://schemas.microsoft.com/office/powerpoint/2010/main" val="201549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50494B-7F94-4156-ACD2-BD91022C5D15}"/>
              </a:ext>
            </a:extLst>
          </p:cNvPr>
          <p:cNvSpPr>
            <a:spLocks noGrp="1"/>
          </p:cNvSpPr>
          <p:nvPr>
            <p:ph type="sldNum" sz="quarter" idx="10"/>
          </p:nvPr>
        </p:nvSpPr>
        <p:spPr/>
        <p:txBody>
          <a:bodyPr/>
          <a:lstStyle/>
          <a:p>
            <a:fld id="{3B20521C-F793-4067-BB07-C7AF74E21EF3}" type="slidenum">
              <a:rPr lang="en-US" smtClean="0">
                <a:solidFill>
                  <a:srgbClr val="000000"/>
                </a:solidFill>
              </a:rPr>
              <a:pPr/>
              <a:t>14</a:t>
            </a:fld>
            <a:endParaRPr lang="en-US">
              <a:solidFill>
                <a:srgbClr val="000000"/>
              </a:solidFill>
            </a:endParaRPr>
          </a:p>
        </p:txBody>
      </p:sp>
      <p:pic>
        <p:nvPicPr>
          <p:cNvPr id="5" name="Picture 4">
            <a:extLst>
              <a:ext uri="{FF2B5EF4-FFF2-40B4-BE49-F238E27FC236}">
                <a16:creationId xmlns:a16="http://schemas.microsoft.com/office/drawing/2014/main" id="{294347A5-191B-4A9A-9772-A4DD79AB794F}"/>
              </a:ext>
            </a:extLst>
          </p:cNvPr>
          <p:cNvPicPr>
            <a:picLocks noChangeAspect="1"/>
          </p:cNvPicPr>
          <p:nvPr/>
        </p:nvPicPr>
        <p:blipFill>
          <a:blip r:embed="rId2"/>
          <a:stretch>
            <a:fillRect/>
          </a:stretch>
        </p:blipFill>
        <p:spPr>
          <a:xfrm>
            <a:off x="0" y="0"/>
            <a:ext cx="8018585" cy="4074191"/>
          </a:xfrm>
          <a:prstGeom prst="rect">
            <a:avLst/>
          </a:prstGeom>
        </p:spPr>
      </p:pic>
    </p:spTree>
    <p:extLst>
      <p:ext uri="{BB962C8B-B14F-4D97-AF65-F5344CB8AC3E}">
        <p14:creationId xmlns:p14="http://schemas.microsoft.com/office/powerpoint/2010/main" val="13090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EA4796-477E-4B7A-811A-9B60AA2421EB}"/>
              </a:ext>
            </a:extLst>
          </p:cNvPr>
          <p:cNvPicPr>
            <a:picLocks noGrp="1" noChangeAspect="1"/>
          </p:cNvPicPr>
          <p:nvPr>
            <p:ph idx="1"/>
          </p:nvPr>
        </p:nvPicPr>
        <p:blipFill>
          <a:blip r:embed="rId2"/>
          <a:stretch>
            <a:fillRect/>
          </a:stretch>
        </p:blipFill>
        <p:spPr>
          <a:xfrm>
            <a:off x="0" y="0"/>
            <a:ext cx="7340757" cy="3709987"/>
          </a:xfrm>
          <a:prstGeom prst="rect">
            <a:avLst/>
          </a:prstGeom>
        </p:spPr>
      </p:pic>
      <p:sp>
        <p:nvSpPr>
          <p:cNvPr id="4" name="Slide Number Placeholder 3">
            <a:extLst>
              <a:ext uri="{FF2B5EF4-FFF2-40B4-BE49-F238E27FC236}">
                <a16:creationId xmlns:a16="http://schemas.microsoft.com/office/drawing/2014/main" id="{56EAC10B-BC0A-4EFE-92B6-A51E56ABCEBB}"/>
              </a:ext>
            </a:extLst>
          </p:cNvPr>
          <p:cNvSpPr>
            <a:spLocks noGrp="1"/>
          </p:cNvSpPr>
          <p:nvPr>
            <p:ph type="sldNum" sz="quarter" idx="10"/>
          </p:nvPr>
        </p:nvSpPr>
        <p:spPr/>
        <p:txBody>
          <a:bodyPr/>
          <a:lstStyle/>
          <a:p>
            <a:fld id="{3B20521C-F793-4067-BB07-C7AF74E21EF3}" type="slidenum">
              <a:rPr lang="en-US" smtClean="0">
                <a:solidFill>
                  <a:srgbClr val="000000"/>
                </a:solidFill>
              </a:rPr>
              <a:pPr/>
              <a:t>15</a:t>
            </a:fld>
            <a:endParaRPr lang="en-US">
              <a:solidFill>
                <a:srgbClr val="000000"/>
              </a:solidFill>
            </a:endParaRPr>
          </a:p>
        </p:txBody>
      </p:sp>
    </p:spTree>
    <p:extLst>
      <p:ext uri="{BB962C8B-B14F-4D97-AF65-F5344CB8AC3E}">
        <p14:creationId xmlns:p14="http://schemas.microsoft.com/office/powerpoint/2010/main" val="188218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15DA-8D59-4B62-8F66-410C6EBC08E1}"/>
              </a:ext>
            </a:extLst>
          </p:cNvPr>
          <p:cNvSpPr>
            <a:spLocks noGrp="1"/>
          </p:cNvSpPr>
          <p:nvPr>
            <p:ph type="ctrTitle"/>
          </p:nvPr>
        </p:nvSpPr>
        <p:spPr>
          <a:xfrm>
            <a:off x="342900" y="2076760"/>
            <a:ext cx="8458200" cy="1102519"/>
          </a:xfrm>
        </p:spPr>
        <p:txBody>
          <a:bodyPr/>
          <a:lstStyle/>
          <a:p>
            <a:r>
              <a:rPr lang="en-US" dirty="0"/>
              <a:t>Deep dive on the buck converter</a:t>
            </a:r>
            <a:br>
              <a:rPr lang="en-US" dirty="0"/>
            </a:br>
            <a:endParaRPr lang="en-US" dirty="0">
              <a:solidFill>
                <a:schemeClr val="tx1"/>
              </a:solidFill>
            </a:endParaRPr>
          </a:p>
        </p:txBody>
      </p:sp>
      <p:sp>
        <p:nvSpPr>
          <p:cNvPr id="4" name="Slide Number Placeholder 3">
            <a:extLst>
              <a:ext uri="{FF2B5EF4-FFF2-40B4-BE49-F238E27FC236}">
                <a16:creationId xmlns:a16="http://schemas.microsoft.com/office/drawing/2014/main" id="{DCDE96A9-3D01-44AA-9D47-D46BDD20A3D4}"/>
              </a:ext>
            </a:extLst>
          </p:cNvPr>
          <p:cNvSpPr>
            <a:spLocks noGrp="1"/>
          </p:cNvSpPr>
          <p:nvPr>
            <p:ph type="sldNum" sz="quarter" idx="10"/>
          </p:nvPr>
        </p:nvSpPr>
        <p:spPr/>
        <p:txBody>
          <a:bodyPr/>
          <a:lstStyle/>
          <a:p>
            <a:fld id="{91A5AC0A-F4BD-4464-80DC-A88E0D9F781D}" type="slidenum">
              <a:rPr lang="en-US" smtClean="0">
                <a:solidFill>
                  <a:srgbClr val="000000"/>
                </a:solidFill>
              </a:rPr>
              <a:pPr/>
              <a:t>16</a:t>
            </a:fld>
            <a:endParaRPr lang="en-US">
              <a:solidFill>
                <a:srgbClr val="000000"/>
              </a:solidFill>
            </a:endParaRPr>
          </a:p>
        </p:txBody>
      </p:sp>
    </p:spTree>
    <p:extLst>
      <p:ext uri="{BB962C8B-B14F-4D97-AF65-F5344CB8AC3E}">
        <p14:creationId xmlns:p14="http://schemas.microsoft.com/office/powerpoint/2010/main" val="909334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242408" y="86141"/>
            <a:ext cx="8458200" cy="610791"/>
          </a:xfrm>
        </p:spPr>
        <p:txBody>
          <a:bodyPr/>
          <a:lstStyle/>
          <a:p>
            <a:r>
              <a:rPr lang="en-US" dirty="0"/>
              <a:t>Basic elements of a buck converter</a:t>
            </a:r>
          </a:p>
        </p:txBody>
      </p:sp>
      <p:sp>
        <p:nvSpPr>
          <p:cNvPr id="10" name="Rectangle 41"/>
          <p:cNvSpPr>
            <a:spLocks noChangeArrowheads="1"/>
          </p:cNvSpPr>
          <p:nvPr/>
        </p:nvSpPr>
        <p:spPr bwMode="auto">
          <a:xfrm>
            <a:off x="2103120" y="1203903"/>
            <a:ext cx="4937760" cy="3246120"/>
          </a:xfrm>
          <a:prstGeom prst="rect">
            <a:avLst/>
          </a:prstGeom>
          <a:solidFill>
            <a:schemeClr val="bg1"/>
          </a:solidFill>
          <a:ln w="9525">
            <a:solidFill>
              <a:schemeClr val="folHlink"/>
            </a:solidFill>
            <a:miter lim="800000"/>
            <a:headEnd/>
            <a:tailEnd/>
          </a:ln>
        </p:spPr>
        <p:txBody>
          <a:bodyPr wrap="none" lIns="182880" rIns="182880" anchor="ctr"/>
          <a:lstStyle/>
          <a:p>
            <a:endParaRPr lang="en-US"/>
          </a:p>
        </p:txBody>
      </p:sp>
      <p:graphicFrame>
        <p:nvGraphicFramePr>
          <p:cNvPr id="12" name="Object 2"/>
          <p:cNvGraphicFramePr>
            <a:graphicFrameLocks noChangeAspect="1"/>
          </p:cNvGraphicFramePr>
          <p:nvPr>
            <p:extLst>
              <p:ext uri="{D42A27DB-BD31-4B8C-83A1-F6EECF244321}">
                <p14:modId xmlns:p14="http://schemas.microsoft.com/office/powerpoint/2010/main" val="897821268"/>
              </p:ext>
            </p:extLst>
          </p:nvPr>
        </p:nvGraphicFramePr>
        <p:xfrm>
          <a:off x="1846711" y="1230451"/>
          <a:ext cx="5249594" cy="3046794"/>
        </p:xfrm>
        <a:graphic>
          <a:graphicData uri="http://schemas.openxmlformats.org/presentationml/2006/ole">
            <mc:AlternateContent xmlns:mc="http://schemas.openxmlformats.org/markup-compatibility/2006">
              <mc:Choice xmlns:v="urn:schemas-microsoft-com:vml" Requires="v">
                <p:oleObj spid="_x0000_s20562" name="Visio" r:id="rId4" imgW="6562069" imgH="3808620" progId="Visio.Drawing.11">
                  <p:embed/>
                </p:oleObj>
              </mc:Choice>
              <mc:Fallback>
                <p:oleObj name="Visio" r:id="rId4" imgW="6562069" imgH="3808620" progId="Visio.Drawing.11">
                  <p:embed/>
                  <p:pic>
                    <p:nvPicPr>
                      <p:cNvPr id="12" name="Object 2"/>
                      <p:cNvPicPr>
                        <a:picLocks noChangeAspect="1" noChangeArrowheads="1"/>
                      </p:cNvPicPr>
                      <p:nvPr/>
                    </p:nvPicPr>
                    <p:blipFill>
                      <a:blip r:embed="rId5"/>
                      <a:srcRect/>
                      <a:stretch>
                        <a:fillRect/>
                      </a:stretch>
                    </p:blipFill>
                    <p:spPr bwMode="auto">
                      <a:xfrm>
                        <a:off x="1846711" y="1230451"/>
                        <a:ext cx="5249594" cy="3046794"/>
                      </a:xfrm>
                      <a:prstGeom prst="rect">
                        <a:avLst/>
                      </a:prstGeom>
                      <a:noFill/>
                      <a:ln>
                        <a:noFill/>
                      </a:ln>
                      <a:effectLst/>
                      <a:extLst/>
                    </p:spPr>
                  </p:pic>
                </p:oleObj>
              </mc:Fallback>
            </mc:AlternateContent>
          </a:graphicData>
        </a:graphic>
      </p:graphicFrame>
      <p:sp>
        <p:nvSpPr>
          <p:cNvPr id="9" name="Rectangle 13"/>
          <p:cNvSpPr>
            <a:spLocks noChangeArrowheads="1"/>
          </p:cNvSpPr>
          <p:nvPr/>
        </p:nvSpPr>
        <p:spPr bwMode="auto">
          <a:xfrm>
            <a:off x="457200" y="822960"/>
            <a:ext cx="8229600" cy="320040"/>
          </a:xfrm>
          <a:prstGeom prst="rect">
            <a:avLst/>
          </a:prstGeom>
          <a:solidFill>
            <a:schemeClr val="accent3"/>
          </a:solidFill>
          <a:ln w="9525">
            <a:solidFill>
              <a:schemeClr val="accent3"/>
            </a:solidFill>
            <a:miter lim="800000"/>
            <a:headEnd/>
            <a:tailEnd/>
          </a:ln>
        </p:spPr>
        <p:txBody>
          <a:bodyPr anchor="ctr"/>
          <a:lstStyle/>
          <a:p>
            <a:pPr algn="ctr">
              <a:spcBef>
                <a:spcPct val="50000"/>
              </a:spcBef>
            </a:pPr>
            <a:r>
              <a:rPr lang="en-US" dirty="0">
                <a:solidFill>
                  <a:schemeClr val="bg1"/>
                </a:solidFill>
              </a:rPr>
              <a:t>Power stage – feedback loop - compensation</a:t>
            </a:r>
          </a:p>
        </p:txBody>
      </p:sp>
      <p:sp>
        <p:nvSpPr>
          <p:cNvPr id="3" name="Slide Number Placeholder 2">
            <a:extLst>
              <a:ext uri="{FF2B5EF4-FFF2-40B4-BE49-F238E27FC236}">
                <a16:creationId xmlns:a16="http://schemas.microsoft.com/office/drawing/2014/main" id="{BBA3377D-F47D-45F9-8ED5-37A7ED9C2D69}"/>
              </a:ext>
            </a:extLst>
          </p:cNvPr>
          <p:cNvSpPr>
            <a:spLocks noGrp="1"/>
          </p:cNvSpPr>
          <p:nvPr>
            <p:ph type="sldNum" sz="quarter" idx="10"/>
          </p:nvPr>
        </p:nvSpPr>
        <p:spPr/>
        <p:txBody>
          <a:bodyPr/>
          <a:lstStyle/>
          <a:p>
            <a:pPr>
              <a:defRPr/>
            </a:pPr>
            <a:fld id="{D4C52F08-588C-488E-A5AB-DF69250DE862}" type="slidenum">
              <a:rPr lang="en-US" smtClean="0"/>
              <a:pPr>
                <a:defRPr/>
              </a:pPr>
              <a:t>17</a:t>
            </a:fld>
            <a:endParaRPr lang="en-US"/>
          </a:p>
        </p:txBody>
      </p:sp>
      <p:sp>
        <p:nvSpPr>
          <p:cNvPr id="2" name="Rectangle 1">
            <a:extLst>
              <a:ext uri="{FF2B5EF4-FFF2-40B4-BE49-F238E27FC236}">
                <a16:creationId xmlns:a16="http://schemas.microsoft.com/office/drawing/2014/main" id="{BCFA3D20-98E8-4998-B12B-8BF851859763}"/>
              </a:ext>
            </a:extLst>
          </p:cNvPr>
          <p:cNvSpPr/>
          <p:nvPr/>
        </p:nvSpPr>
        <p:spPr>
          <a:xfrm>
            <a:off x="5095568" y="1961535"/>
            <a:ext cx="589935" cy="1106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037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1044" y="918448"/>
            <a:ext cx="8169053" cy="1695328"/>
          </a:xfrm>
          <a:prstGeom prst="rect">
            <a:avLst/>
          </a:prstGeom>
          <a:noFill/>
        </p:spPr>
        <p:txBody>
          <a:bodyPr wrap="square" lIns="91431" tIns="45716" rIns="91431" bIns="45716" rtlCol="0">
            <a:spAutoFit/>
          </a:bodyPr>
          <a:lstStyle/>
          <a:p>
            <a:pPr marL="342866" indent="-342866">
              <a:lnSpc>
                <a:spcPct val="130000"/>
              </a:lnSpc>
              <a:buFont typeface="Arial"/>
              <a:buChar char="•"/>
            </a:pPr>
            <a:r>
              <a:rPr lang="en-US" sz="1600" dirty="0">
                <a:latin typeface="Arial"/>
                <a:cs typeface="Arial"/>
              </a:rPr>
              <a:t>“Chop up” the input voltage</a:t>
            </a:r>
          </a:p>
          <a:p>
            <a:pPr marL="342866" indent="-342866">
              <a:lnSpc>
                <a:spcPct val="130000"/>
              </a:lnSpc>
              <a:buFont typeface="Arial"/>
              <a:buChar char="•"/>
            </a:pPr>
            <a:r>
              <a:rPr lang="en-US" sz="1600" dirty="0">
                <a:latin typeface="Arial"/>
                <a:cs typeface="Arial"/>
              </a:rPr>
              <a:t>Sent to averaging filter</a:t>
            </a:r>
          </a:p>
          <a:p>
            <a:pPr marL="342866" indent="-342866">
              <a:lnSpc>
                <a:spcPct val="130000"/>
              </a:lnSpc>
              <a:buFont typeface="Arial"/>
              <a:buChar char="•"/>
            </a:pPr>
            <a:endParaRPr lang="en-US" sz="1600" dirty="0">
              <a:latin typeface="Arial"/>
              <a:cs typeface="Arial"/>
            </a:endParaRPr>
          </a:p>
          <a:p>
            <a:pPr marL="342866" indent="-342866">
              <a:lnSpc>
                <a:spcPct val="130000"/>
              </a:lnSpc>
              <a:buFont typeface="Arial"/>
              <a:buChar char="•"/>
            </a:pPr>
            <a:endParaRPr lang="en-US" sz="1600" dirty="0">
              <a:latin typeface="Arial"/>
              <a:cs typeface="Arial"/>
            </a:endParaRPr>
          </a:p>
          <a:p>
            <a:pPr marL="342866" indent="-342866">
              <a:lnSpc>
                <a:spcPct val="130000"/>
              </a:lnSpc>
              <a:buFont typeface="Wingdings" panose="05000000000000000000" pitchFamily="2" charset="2"/>
              <a:buChar char="Ø"/>
            </a:pPr>
            <a:r>
              <a:rPr lang="en-US" sz="1600" dirty="0" err="1">
                <a:latin typeface="Arial"/>
                <a:cs typeface="Arial"/>
              </a:rPr>
              <a:t>Vout</a:t>
            </a:r>
            <a:r>
              <a:rPr lang="en-US" sz="1600" dirty="0">
                <a:latin typeface="Arial"/>
                <a:cs typeface="Arial"/>
              </a:rPr>
              <a:t> is then proportional to Vin &amp; duty cycle</a:t>
            </a:r>
          </a:p>
        </p:txBody>
      </p:sp>
      <p:sp>
        <p:nvSpPr>
          <p:cNvPr id="8" name="TextBox 7"/>
          <p:cNvSpPr txBox="1"/>
          <p:nvPr/>
        </p:nvSpPr>
        <p:spPr>
          <a:xfrm>
            <a:off x="7870387" y="4382689"/>
            <a:ext cx="816415" cy="276991"/>
          </a:xfrm>
          <a:prstGeom prst="rect">
            <a:avLst/>
          </a:prstGeom>
          <a:noFill/>
        </p:spPr>
        <p:txBody>
          <a:bodyPr wrap="square" lIns="91431" tIns="45716" rIns="91431" bIns="45716" rtlCol="0">
            <a:spAutoFit/>
          </a:bodyPr>
          <a:lstStyle/>
          <a:p>
            <a:pPr algn="r"/>
            <a:r>
              <a:rPr lang="en-US" sz="1200" b="1" dirty="0">
                <a:latin typeface="Arial"/>
                <a:cs typeface="Arial"/>
              </a:rPr>
              <a:t>1-3</a:t>
            </a:r>
          </a:p>
        </p:txBody>
      </p:sp>
      <p:pic>
        <p:nvPicPr>
          <p:cNvPr id="13" name="Picture 12" descr="1-3_Cheng.pdf"/>
          <p:cNvPicPr>
            <a:picLocks noChangeAspect="1"/>
          </p:cNvPicPr>
          <p:nvPr/>
        </p:nvPicPr>
        <p:blipFill rotWithShape="1">
          <a:blip r:embed="rId3" cstate="screen">
            <a:extLst>
              <a:ext uri="{28A0092B-C50C-407E-A947-70E740481C1C}">
                <a14:useLocalDpi xmlns:a14="http://schemas.microsoft.com/office/drawing/2010/main"/>
              </a:ext>
            </a:extLst>
          </a:blip>
          <a:srcRect l="31788" t="12925" r="23330" b="21574"/>
          <a:stretch/>
        </p:blipFill>
        <p:spPr>
          <a:xfrm>
            <a:off x="4342579" y="979903"/>
            <a:ext cx="4268840" cy="3610535"/>
          </a:xfrm>
          <a:prstGeom prst="rect">
            <a:avLst/>
          </a:prstGeom>
        </p:spPr>
      </p:pic>
      <p:sp>
        <p:nvSpPr>
          <p:cNvPr id="11" name="Rectangle 2">
            <a:extLst>
              <a:ext uri="{FF2B5EF4-FFF2-40B4-BE49-F238E27FC236}">
                <a16:creationId xmlns:a16="http://schemas.microsoft.com/office/drawing/2014/main" id="{13ECEA7E-BDF6-426B-BD23-176AB65166B3}"/>
              </a:ext>
            </a:extLst>
          </p:cNvPr>
          <p:cNvSpPr>
            <a:spLocks noGrp="1" noChangeArrowheads="1"/>
          </p:cNvSpPr>
          <p:nvPr>
            <p:ph type="title"/>
          </p:nvPr>
        </p:nvSpPr>
        <p:spPr>
          <a:xfrm>
            <a:off x="242408" y="86141"/>
            <a:ext cx="8458200" cy="610791"/>
          </a:xfrm>
        </p:spPr>
        <p:txBody>
          <a:bodyPr/>
          <a:lstStyle/>
          <a:p>
            <a:r>
              <a:rPr lang="en-US" dirty="0"/>
              <a:t>Buck power stage</a:t>
            </a:r>
          </a:p>
        </p:txBody>
      </p:sp>
    </p:spTree>
    <p:extLst>
      <p:ext uri="{BB962C8B-B14F-4D97-AF65-F5344CB8AC3E}">
        <p14:creationId xmlns:p14="http://schemas.microsoft.com/office/powerpoint/2010/main" val="3784996174"/>
      </p:ext>
    </p:extLst>
  </p:cSld>
  <p:clrMapOvr>
    <a:masterClrMapping/>
  </p:clrMapOvr>
  <mc:AlternateContent xmlns:mc="http://schemas.openxmlformats.org/markup-compatibility/2006" xmlns:p14="http://schemas.microsoft.com/office/powerpoint/2010/main">
    <mc:Choice Requires="p14">
      <p:transition spd="slow" p14:dur="2000" advTm="57824"/>
    </mc:Choice>
    <mc:Fallback xmlns="">
      <p:transition spd="slow" advTm="5782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3B11-982E-4F59-AD36-82FE2E36102B}"/>
              </a:ext>
            </a:extLst>
          </p:cNvPr>
          <p:cNvSpPr>
            <a:spLocks noGrp="1"/>
          </p:cNvSpPr>
          <p:nvPr>
            <p:ph type="title"/>
          </p:nvPr>
        </p:nvSpPr>
        <p:spPr/>
        <p:txBody>
          <a:bodyPr/>
          <a:lstStyle/>
          <a:p>
            <a:r>
              <a:rPr lang="en-US" dirty="0"/>
              <a:t>Power stage options</a:t>
            </a:r>
          </a:p>
        </p:txBody>
      </p:sp>
      <p:pic>
        <p:nvPicPr>
          <p:cNvPr id="5" name="Content Placeholder 4">
            <a:extLst>
              <a:ext uri="{FF2B5EF4-FFF2-40B4-BE49-F238E27FC236}">
                <a16:creationId xmlns:a16="http://schemas.microsoft.com/office/drawing/2014/main" id="{448EE039-0AD0-46D2-B9F6-951749C8311E}"/>
              </a:ext>
            </a:extLst>
          </p:cNvPr>
          <p:cNvPicPr>
            <a:picLocks noGrp="1" noChangeAspect="1"/>
          </p:cNvPicPr>
          <p:nvPr>
            <p:ph idx="1"/>
          </p:nvPr>
        </p:nvPicPr>
        <p:blipFill>
          <a:blip r:embed="rId2"/>
          <a:stretch>
            <a:fillRect/>
          </a:stretch>
        </p:blipFill>
        <p:spPr>
          <a:xfrm>
            <a:off x="2611911" y="785813"/>
            <a:ext cx="3910652" cy="3709987"/>
          </a:xfrm>
          <a:prstGeom prst="rect">
            <a:avLst/>
          </a:prstGeom>
        </p:spPr>
      </p:pic>
      <p:sp>
        <p:nvSpPr>
          <p:cNvPr id="4" name="Slide Number Placeholder 3">
            <a:extLst>
              <a:ext uri="{FF2B5EF4-FFF2-40B4-BE49-F238E27FC236}">
                <a16:creationId xmlns:a16="http://schemas.microsoft.com/office/drawing/2014/main" id="{C5A8892A-B4E2-448F-A71E-61D0CE7F5FC5}"/>
              </a:ext>
            </a:extLst>
          </p:cNvPr>
          <p:cNvSpPr>
            <a:spLocks noGrp="1"/>
          </p:cNvSpPr>
          <p:nvPr>
            <p:ph type="sldNum" sz="quarter" idx="10"/>
          </p:nvPr>
        </p:nvSpPr>
        <p:spPr/>
        <p:txBody>
          <a:bodyPr/>
          <a:lstStyle/>
          <a:p>
            <a:fld id="{3B20521C-F793-4067-BB07-C7AF74E21EF3}" type="slidenum">
              <a:rPr lang="en-US" smtClean="0">
                <a:solidFill>
                  <a:srgbClr val="000000"/>
                </a:solidFill>
              </a:rPr>
              <a:pPr/>
              <a:t>19</a:t>
            </a:fld>
            <a:endParaRPr lang="en-US">
              <a:solidFill>
                <a:srgbClr val="000000"/>
              </a:solidFill>
            </a:endParaRPr>
          </a:p>
        </p:txBody>
      </p:sp>
    </p:spTree>
    <p:extLst>
      <p:ext uri="{BB962C8B-B14F-4D97-AF65-F5344CB8AC3E}">
        <p14:creationId xmlns:p14="http://schemas.microsoft.com/office/powerpoint/2010/main" val="2581239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395F8E9D-D3F5-483A-9911-F7512C5A40A2}"/>
              </a:ext>
            </a:extLst>
          </p:cNvPr>
          <p:cNvCxnSpPr>
            <a:cxnSpLocks/>
          </p:cNvCxnSpPr>
          <p:nvPr/>
        </p:nvCxnSpPr>
        <p:spPr>
          <a:xfrm flipH="1">
            <a:off x="1118616" y="2947416"/>
            <a:ext cx="1392696" cy="1252728"/>
          </a:xfrm>
          <a:prstGeom prst="straightConnector1">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B41A44E-964F-471B-85FB-E91BD4951863}"/>
              </a:ext>
            </a:extLst>
          </p:cNvPr>
          <p:cNvCxnSpPr>
            <a:cxnSpLocks/>
          </p:cNvCxnSpPr>
          <p:nvPr/>
        </p:nvCxnSpPr>
        <p:spPr>
          <a:xfrm flipH="1">
            <a:off x="2276856" y="2903982"/>
            <a:ext cx="1133856" cy="1078253"/>
          </a:xfrm>
          <a:prstGeom prst="straightConnector1">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E63C77A-9295-43BD-8A3C-04574CF5F6AD}"/>
              </a:ext>
            </a:extLst>
          </p:cNvPr>
          <p:cNvCxnSpPr>
            <a:cxnSpLocks/>
          </p:cNvCxnSpPr>
          <p:nvPr/>
        </p:nvCxnSpPr>
        <p:spPr>
          <a:xfrm flipH="1">
            <a:off x="3712678" y="2888986"/>
            <a:ext cx="642334" cy="662362"/>
          </a:xfrm>
          <a:prstGeom prst="straightConnector1">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15B4854-28B3-4D08-BF17-8AF04E1D25A4}"/>
              </a:ext>
            </a:extLst>
          </p:cNvPr>
          <p:cNvCxnSpPr>
            <a:cxnSpLocks/>
          </p:cNvCxnSpPr>
          <p:nvPr/>
        </p:nvCxnSpPr>
        <p:spPr>
          <a:xfrm flipH="1">
            <a:off x="4983480" y="2888986"/>
            <a:ext cx="333972" cy="361391"/>
          </a:xfrm>
          <a:prstGeom prst="straightConnector1">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5403DD13-7A75-4F88-A82F-4558CF4A92A6}"/>
              </a:ext>
            </a:extLst>
          </p:cNvPr>
          <p:cNvGraphicFramePr/>
          <p:nvPr>
            <p:extLst/>
          </p:nvPr>
        </p:nvGraphicFramePr>
        <p:xfrm>
          <a:off x="1020814" y="2336757"/>
          <a:ext cx="6714744" cy="769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7601DC5F-1B86-468B-AE42-E71778285103}"/>
              </a:ext>
            </a:extLst>
          </p:cNvPr>
          <p:cNvSpPr>
            <a:spLocks noGrp="1"/>
          </p:cNvSpPr>
          <p:nvPr>
            <p:ph type="ctrTitle"/>
          </p:nvPr>
        </p:nvSpPr>
        <p:spPr>
          <a:xfrm>
            <a:off x="201011" y="190833"/>
            <a:ext cx="8458200" cy="427511"/>
          </a:xfrm>
        </p:spPr>
        <p:txBody>
          <a:bodyPr/>
          <a:lstStyle/>
          <a:p>
            <a:r>
              <a:rPr lang="en-US" sz="2400" dirty="0">
                <a:solidFill>
                  <a:srgbClr val="C00000"/>
                </a:solidFill>
              </a:rPr>
              <a:t>About me </a:t>
            </a:r>
          </a:p>
        </p:txBody>
      </p:sp>
      <p:sp>
        <p:nvSpPr>
          <p:cNvPr id="4" name="Slide Number Placeholder 3">
            <a:extLst>
              <a:ext uri="{FF2B5EF4-FFF2-40B4-BE49-F238E27FC236}">
                <a16:creationId xmlns:a16="http://schemas.microsoft.com/office/drawing/2014/main" id="{B96CCD29-59A6-4C4E-A409-975626C1C62A}"/>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BA23CF-AA30-4A18-B744-605C3E9DBF07}" type="slidenum">
              <a:rPr kumimoji="0" lang="en-US" sz="7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7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 name="Rectangle 6">
            <a:extLst>
              <a:ext uri="{FF2B5EF4-FFF2-40B4-BE49-F238E27FC236}">
                <a16:creationId xmlns:a16="http://schemas.microsoft.com/office/drawing/2014/main" id="{010B7C04-C4AC-4663-9E8A-6F485CB429ED}"/>
              </a:ext>
            </a:extLst>
          </p:cNvPr>
          <p:cNvSpPr/>
          <p:nvPr/>
        </p:nvSpPr>
        <p:spPr>
          <a:xfrm>
            <a:off x="710595" y="1253211"/>
            <a:ext cx="2102728" cy="70788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err="1">
                <a:ln>
                  <a:noFill/>
                </a:ln>
                <a:solidFill>
                  <a:srgbClr val="000000"/>
                </a:solidFill>
                <a:effectLst/>
                <a:uLnTx/>
                <a:uFillTx/>
                <a:latin typeface="Arial" charset="0"/>
                <a:ea typeface="+mn-ea"/>
                <a:cs typeface="+mn-cs"/>
              </a:rPr>
              <a:t>Cpe</a:t>
            </a:r>
            <a:r>
              <a:rPr kumimoji="0" lang="en-US" sz="1000" b="1" i="0" u="none" strike="noStrike" kern="1200" cap="none" spc="0" normalizeH="0" baseline="0" noProof="0" dirty="0">
                <a:ln>
                  <a:noFill/>
                </a:ln>
                <a:solidFill>
                  <a:srgbClr val="000000"/>
                </a:solidFill>
                <a:effectLst/>
                <a:uLnTx/>
                <a:uFillTx/>
                <a:latin typeface="Arial" charset="0"/>
                <a:ea typeface="+mn-ea"/>
                <a:cs typeface="+mn-cs"/>
              </a:rPr>
              <a:t> Lyon engineering school </a:t>
            </a:r>
            <a:r>
              <a:rPr kumimoji="0" lang="en-US" sz="1000" b="0" i="0" u="none" strike="noStrike" kern="1200" cap="none" spc="0" normalizeH="0" baseline="0" noProof="0" dirty="0">
                <a:ln>
                  <a:noFill/>
                </a:ln>
                <a:solidFill>
                  <a:srgbClr val="000000"/>
                </a:solidFill>
                <a:effectLst/>
                <a:uLnTx/>
                <a:uFillTx/>
                <a:latin typeface="Arial" charset="0"/>
                <a:ea typeface="+mn-ea"/>
                <a:cs typeface="+mn-cs"/>
              </a:rPr>
              <a:t>Master’s degree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mn-ea"/>
                <a:cs typeface="+mn-cs"/>
              </a:rPr>
              <a:t>Electronics &amp; embedded systems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Arial" charset="0"/>
                <a:ea typeface="+mn-ea"/>
                <a:cs typeface="+mn-cs"/>
              </a:rPr>
              <a:t>Graduated in 01/2023 </a:t>
            </a:r>
          </a:p>
        </p:txBody>
      </p:sp>
      <p:sp>
        <p:nvSpPr>
          <p:cNvPr id="34" name="Rectangle 33">
            <a:extLst>
              <a:ext uri="{FF2B5EF4-FFF2-40B4-BE49-F238E27FC236}">
                <a16:creationId xmlns:a16="http://schemas.microsoft.com/office/drawing/2014/main" id="{150FA495-A540-45C0-8130-8D74A7FCACAA}"/>
              </a:ext>
            </a:extLst>
          </p:cNvPr>
          <p:cNvSpPr/>
          <p:nvPr/>
        </p:nvSpPr>
        <p:spPr>
          <a:xfrm>
            <a:off x="2781314" y="1241762"/>
            <a:ext cx="1908048" cy="70788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err="1">
                <a:ln>
                  <a:noFill/>
                </a:ln>
                <a:solidFill>
                  <a:srgbClr val="000000"/>
                </a:solidFill>
                <a:effectLst/>
                <a:uLnTx/>
                <a:uFillTx/>
                <a:latin typeface="Arial" charset="0"/>
                <a:ea typeface="+mn-ea"/>
                <a:cs typeface="+mn-cs"/>
              </a:rPr>
              <a:t>emlyon</a:t>
            </a:r>
            <a:r>
              <a:rPr kumimoji="0" lang="en-US" sz="1000" b="1" i="0" u="none" strike="noStrike" kern="1200" cap="none" spc="0" normalizeH="0" baseline="0" noProof="0" dirty="0">
                <a:ln>
                  <a:noFill/>
                </a:ln>
                <a:solidFill>
                  <a:srgbClr val="000000"/>
                </a:solidFill>
                <a:effectLst/>
                <a:uLnTx/>
                <a:uFillTx/>
                <a:latin typeface="Arial" charset="0"/>
                <a:ea typeface="+mn-ea"/>
                <a:cs typeface="+mn-cs"/>
              </a:rPr>
              <a:t> Business School </a:t>
            </a:r>
            <a:r>
              <a:rPr kumimoji="0" lang="en-US" sz="1000" b="0" i="0" u="none" strike="noStrike" kern="1200" cap="none" spc="0" normalizeH="0" baseline="0" noProof="0" dirty="0">
                <a:ln>
                  <a:noFill/>
                </a:ln>
                <a:solidFill>
                  <a:srgbClr val="000000"/>
                </a:solidFill>
                <a:effectLst/>
                <a:uLnTx/>
                <a:uFillTx/>
                <a:latin typeface="Arial" charset="0"/>
                <a:ea typeface="+mn-ea"/>
                <a:cs typeface="+mn-cs"/>
              </a:rPr>
              <a:t>Master’s degree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mn-ea"/>
                <a:cs typeface="+mn-cs"/>
              </a:rPr>
              <a:t>Management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Arial" charset="0"/>
                <a:ea typeface="+mn-ea"/>
                <a:cs typeface="+mn-cs"/>
              </a:rPr>
              <a:t>Graduated in 01/2023 </a:t>
            </a:r>
          </a:p>
        </p:txBody>
      </p:sp>
      <p:sp>
        <p:nvSpPr>
          <p:cNvPr id="37" name="Rectangle 36">
            <a:extLst>
              <a:ext uri="{FF2B5EF4-FFF2-40B4-BE49-F238E27FC236}">
                <a16:creationId xmlns:a16="http://schemas.microsoft.com/office/drawing/2014/main" id="{A4E943A6-B9D6-4C0F-B944-712C7EFF4FED}"/>
              </a:ext>
            </a:extLst>
          </p:cNvPr>
          <p:cNvSpPr/>
          <p:nvPr/>
        </p:nvSpPr>
        <p:spPr>
          <a:xfrm>
            <a:off x="836336" y="4239905"/>
            <a:ext cx="2321448" cy="24622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mn-ea"/>
                <a:cs typeface="+mn-cs"/>
              </a:rPr>
              <a:t>Marketing internship - London</a:t>
            </a:r>
          </a:p>
        </p:txBody>
      </p:sp>
      <p:pic>
        <p:nvPicPr>
          <p:cNvPr id="38" name="Picture 2" descr="CPE Lyon · GitHub">
            <a:extLst>
              <a:ext uri="{FF2B5EF4-FFF2-40B4-BE49-F238E27FC236}">
                <a16:creationId xmlns:a16="http://schemas.microsoft.com/office/drawing/2014/main" id="{299F5CBB-6D3B-466A-B61E-162172B5A99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5707" b="26121"/>
          <a:stretch/>
        </p:blipFill>
        <p:spPr bwMode="auto">
          <a:xfrm>
            <a:off x="1117204" y="2116696"/>
            <a:ext cx="700196" cy="33729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EM Lyon - Ween Hub">
            <a:extLst>
              <a:ext uri="{FF2B5EF4-FFF2-40B4-BE49-F238E27FC236}">
                <a16:creationId xmlns:a16="http://schemas.microsoft.com/office/drawing/2014/main" id="{15F9DA0A-41E1-4348-9F9A-AFE47CA33CF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5018" b="26317"/>
          <a:stretch/>
        </p:blipFill>
        <p:spPr bwMode="auto">
          <a:xfrm>
            <a:off x="3012410" y="2097027"/>
            <a:ext cx="796601" cy="38576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e Daylight Company | LinkedIn">
            <a:extLst>
              <a:ext uri="{FF2B5EF4-FFF2-40B4-BE49-F238E27FC236}">
                <a16:creationId xmlns:a16="http://schemas.microsoft.com/office/drawing/2014/main" id="{C13A3821-2066-49B1-BD67-75BCF7976B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328" y="4105345"/>
            <a:ext cx="504444" cy="504444"/>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365B2997-506D-4DE4-9DC0-7318CBFF5D2C}"/>
              </a:ext>
            </a:extLst>
          </p:cNvPr>
          <p:cNvSpPr/>
          <p:nvPr/>
        </p:nvSpPr>
        <p:spPr>
          <a:xfrm>
            <a:off x="2128929" y="3982235"/>
            <a:ext cx="2321448" cy="24622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mn-ea"/>
                <a:cs typeface="+mn-cs"/>
              </a:rPr>
              <a:t>Fab-Lab co creation - Lyon</a:t>
            </a:r>
          </a:p>
        </p:txBody>
      </p:sp>
      <p:sp>
        <p:nvSpPr>
          <p:cNvPr id="49" name="Rectangle 48">
            <a:extLst>
              <a:ext uri="{FF2B5EF4-FFF2-40B4-BE49-F238E27FC236}">
                <a16:creationId xmlns:a16="http://schemas.microsoft.com/office/drawing/2014/main" id="{1AD92709-B01D-4BCC-9979-28023C625D54}"/>
              </a:ext>
            </a:extLst>
          </p:cNvPr>
          <p:cNvSpPr/>
          <p:nvPr/>
        </p:nvSpPr>
        <p:spPr>
          <a:xfrm>
            <a:off x="3719804" y="3591417"/>
            <a:ext cx="2729763" cy="24622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mn-ea"/>
                <a:cs typeface="+mn-cs"/>
              </a:rPr>
              <a:t>BDC / BLDC control internship - Netherlands</a:t>
            </a:r>
          </a:p>
        </p:txBody>
      </p:sp>
      <p:pic>
        <p:nvPicPr>
          <p:cNvPr id="3076" name="Picture 4" descr="Testimonials | georgia-quick-start">
            <a:extLst>
              <a:ext uri="{FF2B5EF4-FFF2-40B4-BE49-F238E27FC236}">
                <a16:creationId xmlns:a16="http://schemas.microsoft.com/office/drawing/2014/main" id="{94838869-3C3B-4F90-A6B6-3D760AEEC1D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71352" y="3545989"/>
            <a:ext cx="553593" cy="31188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FF7B6D64-8DBF-4DB3-9CD9-99CFDC4CCD3C}"/>
              </a:ext>
            </a:extLst>
          </p:cNvPr>
          <p:cNvSpPr/>
          <p:nvPr/>
        </p:nvSpPr>
        <p:spPr>
          <a:xfrm>
            <a:off x="4917454" y="3207823"/>
            <a:ext cx="3227832" cy="24622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mn-ea"/>
                <a:cs typeface="+mn-cs"/>
              </a:rPr>
              <a:t>Current sense PCB design internship - Paris</a:t>
            </a:r>
          </a:p>
        </p:txBody>
      </p:sp>
      <p:pic>
        <p:nvPicPr>
          <p:cNvPr id="3080" name="Picture 8" descr="Elsys Design Logo PNG Vector (CDR) Free Download">
            <a:extLst>
              <a:ext uri="{FF2B5EF4-FFF2-40B4-BE49-F238E27FC236}">
                <a16:creationId xmlns:a16="http://schemas.microsoft.com/office/drawing/2014/main" id="{44F9578A-0367-433E-B68D-F871A40FACA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61036" y="3041457"/>
            <a:ext cx="449292" cy="417841"/>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D74DE149-1279-427B-9B9F-DF64E9545C97}"/>
              </a:ext>
            </a:extLst>
          </p:cNvPr>
          <p:cNvSpPr/>
          <p:nvPr/>
        </p:nvSpPr>
        <p:spPr>
          <a:xfrm>
            <a:off x="5334991" y="2121614"/>
            <a:ext cx="1727314" cy="4001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mn-ea"/>
                <a:cs typeface="+mn-cs"/>
              </a:rPr>
              <a:t>Joined Texas Instruments as Analog FAE</a:t>
            </a:r>
            <a:endParaRPr kumimoji="0" lang="en-US" sz="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Rectangle 80">
            <a:extLst>
              <a:ext uri="{FF2B5EF4-FFF2-40B4-BE49-F238E27FC236}">
                <a16:creationId xmlns:a16="http://schemas.microsoft.com/office/drawing/2014/main" id="{08DCB742-2B28-4209-A789-FF0D61C96A17}"/>
              </a:ext>
            </a:extLst>
          </p:cNvPr>
          <p:cNvSpPr/>
          <p:nvPr/>
        </p:nvSpPr>
        <p:spPr>
          <a:xfrm>
            <a:off x="7701474" y="2586946"/>
            <a:ext cx="1384613" cy="55399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charset="0"/>
                <a:ea typeface="+mn-ea"/>
                <a:cs typeface="+mn-cs"/>
              </a:rPr>
              <a:t>Responsible for Aerospace and Defense customers</a:t>
            </a:r>
          </a:p>
        </p:txBody>
      </p:sp>
      <p:pic>
        <p:nvPicPr>
          <p:cNvPr id="88" name="Picture 87">
            <a:extLst>
              <a:ext uri="{FF2B5EF4-FFF2-40B4-BE49-F238E27FC236}">
                <a16:creationId xmlns:a16="http://schemas.microsoft.com/office/drawing/2014/main" id="{3B7F4151-1B97-4807-B8F3-03C86DA7B93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304734">
            <a:off x="8903161" y="2492537"/>
            <a:ext cx="190397" cy="190397"/>
          </a:xfrm>
          <a:prstGeom prst="rect">
            <a:avLst/>
          </a:prstGeom>
        </p:spPr>
      </p:pic>
    </p:spTree>
    <p:extLst>
      <p:ext uri="{BB962C8B-B14F-4D97-AF65-F5344CB8AC3E}">
        <p14:creationId xmlns:p14="http://schemas.microsoft.com/office/powerpoint/2010/main" val="927809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A15D-42C2-4F75-9DD4-1EAA17415D70}"/>
              </a:ext>
            </a:extLst>
          </p:cNvPr>
          <p:cNvSpPr>
            <a:spLocks noGrp="1"/>
          </p:cNvSpPr>
          <p:nvPr>
            <p:ph type="title"/>
          </p:nvPr>
        </p:nvSpPr>
        <p:spPr/>
        <p:txBody>
          <a:bodyPr/>
          <a:lstStyle/>
          <a:p>
            <a:r>
              <a:rPr lang="en-US" dirty="0"/>
              <a:t>Power stage options</a:t>
            </a:r>
          </a:p>
        </p:txBody>
      </p:sp>
      <p:sp>
        <p:nvSpPr>
          <p:cNvPr id="4" name="Slide Number Placeholder 3">
            <a:extLst>
              <a:ext uri="{FF2B5EF4-FFF2-40B4-BE49-F238E27FC236}">
                <a16:creationId xmlns:a16="http://schemas.microsoft.com/office/drawing/2014/main" id="{3753BC9F-8EBC-4775-BBF4-7B14820FE820}"/>
              </a:ext>
            </a:extLst>
          </p:cNvPr>
          <p:cNvSpPr>
            <a:spLocks noGrp="1"/>
          </p:cNvSpPr>
          <p:nvPr>
            <p:ph type="sldNum" sz="quarter" idx="10"/>
          </p:nvPr>
        </p:nvSpPr>
        <p:spPr/>
        <p:txBody>
          <a:bodyPr/>
          <a:lstStyle/>
          <a:p>
            <a:fld id="{3B20521C-F793-4067-BB07-C7AF74E21EF3}" type="slidenum">
              <a:rPr lang="en-US" smtClean="0">
                <a:solidFill>
                  <a:srgbClr val="000000"/>
                </a:solidFill>
              </a:rPr>
              <a:pPr/>
              <a:t>20</a:t>
            </a:fld>
            <a:endParaRPr lang="en-US">
              <a:solidFill>
                <a:srgbClr val="000000"/>
              </a:solidFill>
            </a:endParaRPr>
          </a:p>
        </p:txBody>
      </p:sp>
      <p:pic>
        <p:nvPicPr>
          <p:cNvPr id="5" name="Picture 4">
            <a:extLst>
              <a:ext uri="{FF2B5EF4-FFF2-40B4-BE49-F238E27FC236}">
                <a16:creationId xmlns:a16="http://schemas.microsoft.com/office/drawing/2014/main" id="{F39D0947-C501-4E8F-A92D-DF099C7B25B6}"/>
              </a:ext>
            </a:extLst>
          </p:cNvPr>
          <p:cNvPicPr>
            <a:picLocks noChangeAspect="1"/>
          </p:cNvPicPr>
          <p:nvPr/>
        </p:nvPicPr>
        <p:blipFill>
          <a:blip r:embed="rId2"/>
          <a:stretch>
            <a:fillRect/>
          </a:stretch>
        </p:blipFill>
        <p:spPr>
          <a:xfrm>
            <a:off x="333377" y="909639"/>
            <a:ext cx="8248650" cy="3705225"/>
          </a:xfrm>
          <a:prstGeom prst="rect">
            <a:avLst/>
          </a:prstGeom>
        </p:spPr>
      </p:pic>
    </p:spTree>
    <p:extLst>
      <p:ext uri="{BB962C8B-B14F-4D97-AF65-F5344CB8AC3E}">
        <p14:creationId xmlns:p14="http://schemas.microsoft.com/office/powerpoint/2010/main" val="301754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_Che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7163" y="1044302"/>
            <a:ext cx="6689868" cy="3602767"/>
          </a:xfrm>
          <a:prstGeom prst="rect">
            <a:avLst/>
          </a:prstGeom>
        </p:spPr>
      </p:pic>
      <p:sp>
        <p:nvSpPr>
          <p:cNvPr id="10" name="TextBox 9"/>
          <p:cNvSpPr txBox="1"/>
          <p:nvPr/>
        </p:nvSpPr>
        <p:spPr>
          <a:xfrm>
            <a:off x="8087031" y="4490948"/>
            <a:ext cx="816415" cy="276991"/>
          </a:xfrm>
          <a:prstGeom prst="rect">
            <a:avLst/>
          </a:prstGeom>
          <a:noFill/>
        </p:spPr>
        <p:txBody>
          <a:bodyPr wrap="square" lIns="91431" tIns="45716" rIns="91431" bIns="45716" rtlCol="0">
            <a:spAutoFit/>
          </a:bodyPr>
          <a:lstStyle/>
          <a:p>
            <a:pPr algn="r"/>
            <a:r>
              <a:rPr lang="en-US" sz="1200" b="1" dirty="0">
                <a:latin typeface="Arial"/>
                <a:cs typeface="Arial"/>
              </a:rPr>
              <a:t>1-6</a:t>
            </a:r>
          </a:p>
        </p:txBody>
      </p:sp>
      <p:sp>
        <p:nvSpPr>
          <p:cNvPr id="5" name="TextBox 4"/>
          <p:cNvSpPr txBox="1"/>
          <p:nvPr/>
        </p:nvSpPr>
        <p:spPr>
          <a:xfrm>
            <a:off x="457200" y="1413626"/>
            <a:ext cx="3406877" cy="369324"/>
          </a:xfrm>
          <a:prstGeom prst="rect">
            <a:avLst/>
          </a:prstGeom>
          <a:noFill/>
        </p:spPr>
        <p:txBody>
          <a:bodyPr wrap="square" lIns="91431" tIns="45716" rIns="91431" bIns="45716" rtlCol="0">
            <a:spAutoFit/>
          </a:bodyPr>
          <a:lstStyle/>
          <a:p>
            <a:r>
              <a:rPr lang="en-US" dirty="0">
                <a:latin typeface="Arial"/>
                <a:cs typeface="Arial"/>
              </a:rPr>
              <a:t>=Power transfer to the inductor</a:t>
            </a:r>
          </a:p>
        </p:txBody>
      </p:sp>
      <p:grpSp>
        <p:nvGrpSpPr>
          <p:cNvPr id="6" name="Group 5"/>
          <p:cNvGrpSpPr/>
          <p:nvPr/>
        </p:nvGrpSpPr>
        <p:grpSpPr>
          <a:xfrm>
            <a:off x="5105385" y="1044301"/>
            <a:ext cx="641958" cy="369332"/>
            <a:chOff x="3345839" y="1542827"/>
            <a:chExt cx="641958" cy="492443"/>
          </a:xfrm>
        </p:grpSpPr>
        <p:sp>
          <p:nvSpPr>
            <p:cNvPr id="7" name="TextBox 6"/>
            <p:cNvSpPr txBox="1"/>
            <p:nvPr/>
          </p:nvSpPr>
          <p:spPr>
            <a:xfrm>
              <a:off x="3345839" y="1542827"/>
              <a:ext cx="641958" cy="492443"/>
            </a:xfrm>
            <a:prstGeom prst="rect">
              <a:avLst/>
            </a:prstGeom>
            <a:noFill/>
          </p:spPr>
          <p:txBody>
            <a:bodyPr wrap="square" rtlCol="0">
              <a:spAutoFit/>
            </a:bodyPr>
            <a:lstStyle/>
            <a:p>
              <a:pPr algn="r">
                <a:lnSpc>
                  <a:spcPct val="150000"/>
                </a:lnSpc>
              </a:pPr>
              <a:r>
                <a:rPr lang="en-US" sz="1200" b="1" dirty="0">
                  <a:latin typeface="Arial"/>
                  <a:cs typeface="Arial"/>
                </a:rPr>
                <a:t>HDVR</a:t>
              </a:r>
            </a:p>
          </p:txBody>
        </p:sp>
        <p:cxnSp>
          <p:nvCxnSpPr>
            <p:cNvPr id="8" name="Straight Connector 7"/>
            <p:cNvCxnSpPr/>
            <p:nvPr/>
          </p:nvCxnSpPr>
          <p:spPr>
            <a:xfrm>
              <a:off x="3712025" y="1895930"/>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5086859" y="1648438"/>
            <a:ext cx="641958" cy="369332"/>
            <a:chOff x="3218461" y="2139712"/>
            <a:chExt cx="641958" cy="492443"/>
          </a:xfrm>
        </p:grpSpPr>
        <p:sp>
          <p:nvSpPr>
            <p:cNvPr id="12" name="TextBox 11"/>
            <p:cNvSpPr txBox="1"/>
            <p:nvPr/>
          </p:nvSpPr>
          <p:spPr>
            <a:xfrm>
              <a:off x="3218461" y="2139712"/>
              <a:ext cx="641958" cy="492443"/>
            </a:xfrm>
            <a:prstGeom prst="rect">
              <a:avLst/>
            </a:prstGeom>
            <a:noFill/>
          </p:spPr>
          <p:txBody>
            <a:bodyPr wrap="square" rtlCol="0">
              <a:spAutoFit/>
            </a:bodyPr>
            <a:lstStyle/>
            <a:p>
              <a:pPr algn="r">
                <a:lnSpc>
                  <a:spcPct val="150000"/>
                </a:lnSpc>
              </a:pPr>
              <a:r>
                <a:rPr lang="en-US" sz="1200" b="1" dirty="0">
                  <a:latin typeface="Arial"/>
                  <a:cs typeface="Arial"/>
                </a:rPr>
                <a:t>LDRV</a:t>
              </a:r>
            </a:p>
          </p:txBody>
        </p:sp>
        <p:cxnSp>
          <p:nvCxnSpPr>
            <p:cNvPr id="13" name="Straight Connector 12"/>
            <p:cNvCxnSpPr/>
            <p:nvPr/>
          </p:nvCxnSpPr>
          <p:spPr>
            <a:xfrm>
              <a:off x="3556011" y="2487050"/>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5212118" y="2311637"/>
            <a:ext cx="513443" cy="276999"/>
            <a:chOff x="3343717" y="2924192"/>
            <a:chExt cx="513443" cy="369332"/>
          </a:xfrm>
        </p:grpSpPr>
        <p:sp>
          <p:nvSpPr>
            <p:cNvPr id="15" name="TextBox 14"/>
            <p:cNvSpPr txBox="1"/>
            <p:nvPr/>
          </p:nvSpPr>
          <p:spPr>
            <a:xfrm>
              <a:off x="3343717" y="2924192"/>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SW</a:t>
              </a:r>
            </a:p>
          </p:txBody>
        </p:sp>
        <p:cxnSp>
          <p:nvCxnSpPr>
            <p:cNvPr id="16" name="Straight Connector 15"/>
            <p:cNvCxnSpPr/>
            <p:nvPr/>
          </p:nvCxnSpPr>
          <p:spPr>
            <a:xfrm>
              <a:off x="3565072" y="3223061"/>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5196710" y="2858947"/>
            <a:ext cx="513443" cy="276999"/>
            <a:chOff x="3518800" y="3454379"/>
            <a:chExt cx="513443" cy="369332"/>
          </a:xfrm>
        </p:grpSpPr>
        <p:sp>
          <p:nvSpPr>
            <p:cNvPr id="18" name="TextBox 17"/>
            <p:cNvSpPr txBox="1"/>
            <p:nvPr/>
          </p:nvSpPr>
          <p:spPr>
            <a:xfrm>
              <a:off x="3518800" y="3454379"/>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SR</a:t>
              </a:r>
            </a:p>
          </p:txBody>
        </p:sp>
        <p:cxnSp>
          <p:nvCxnSpPr>
            <p:cNvPr id="19" name="Straight Connector 18"/>
            <p:cNvCxnSpPr/>
            <p:nvPr/>
          </p:nvCxnSpPr>
          <p:spPr>
            <a:xfrm>
              <a:off x="3735614" y="3750684"/>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5226655" y="3449476"/>
            <a:ext cx="537922" cy="508309"/>
            <a:chOff x="3358256" y="4205465"/>
            <a:chExt cx="537922" cy="677746"/>
          </a:xfrm>
        </p:grpSpPr>
        <p:sp>
          <p:nvSpPr>
            <p:cNvPr id="21" name="TextBox 20"/>
            <p:cNvSpPr txBox="1"/>
            <p:nvPr/>
          </p:nvSpPr>
          <p:spPr>
            <a:xfrm>
              <a:off x="3358256" y="4205465"/>
              <a:ext cx="513443" cy="369332"/>
            </a:xfrm>
            <a:prstGeom prst="rect">
              <a:avLst/>
            </a:prstGeom>
            <a:noFill/>
          </p:spPr>
          <p:txBody>
            <a:bodyPr wrap="square" rtlCol="0">
              <a:spAutoFit/>
            </a:bodyPr>
            <a:lstStyle/>
            <a:p>
              <a:pPr algn="r"/>
              <a:r>
                <a:rPr lang="en-US" sz="1200" b="1" dirty="0">
                  <a:latin typeface="Arial"/>
                  <a:cs typeface="Arial"/>
                </a:rPr>
                <a:t>SW</a:t>
              </a:r>
              <a:endParaRPr lang="en-US" sz="1200" b="1" baseline="-25000" dirty="0">
                <a:latin typeface="Arial"/>
                <a:cs typeface="Arial"/>
              </a:endParaRPr>
            </a:p>
          </p:txBody>
        </p:sp>
        <p:sp>
          <p:nvSpPr>
            <p:cNvPr id="22" name="TextBox 21"/>
            <p:cNvSpPr txBox="1"/>
            <p:nvPr/>
          </p:nvSpPr>
          <p:spPr>
            <a:xfrm>
              <a:off x="3382735" y="4513879"/>
              <a:ext cx="513443" cy="369332"/>
            </a:xfrm>
            <a:prstGeom prst="rect">
              <a:avLst/>
            </a:prstGeom>
            <a:noFill/>
          </p:spPr>
          <p:txBody>
            <a:bodyPr wrap="square" rtlCol="0">
              <a:spAutoFit/>
            </a:bodyPr>
            <a:lstStyle/>
            <a:p>
              <a:pPr algn="r"/>
              <a:r>
                <a:rPr lang="en-US" sz="1200" b="1" dirty="0">
                  <a:latin typeface="Arial"/>
                  <a:cs typeface="Arial"/>
                </a:rPr>
                <a:t>V</a:t>
              </a:r>
              <a:r>
                <a:rPr lang="en-US" sz="1200" b="1" baseline="-25000" dirty="0">
                  <a:latin typeface="Arial"/>
                  <a:cs typeface="Arial"/>
                </a:rPr>
                <a:t>OUT</a:t>
              </a:r>
            </a:p>
          </p:txBody>
        </p:sp>
        <p:cxnSp>
          <p:nvCxnSpPr>
            <p:cNvPr id="23" name="Straight Connector 22"/>
            <p:cNvCxnSpPr/>
            <p:nvPr/>
          </p:nvCxnSpPr>
          <p:spPr>
            <a:xfrm>
              <a:off x="3590478" y="4475761"/>
              <a:ext cx="19957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590478" y="4818652"/>
              <a:ext cx="199572" cy="0"/>
            </a:xfrm>
            <a:prstGeom prst="line">
              <a:avLst/>
            </a:prstGeom>
            <a:ln>
              <a:solidFill>
                <a:srgbClr val="B60179"/>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5187639" y="4169272"/>
            <a:ext cx="513443" cy="276999"/>
            <a:chOff x="3491587" y="4793273"/>
            <a:chExt cx="513443" cy="369332"/>
          </a:xfrm>
        </p:grpSpPr>
        <p:sp>
          <p:nvSpPr>
            <p:cNvPr id="26" name="TextBox 25"/>
            <p:cNvSpPr txBox="1"/>
            <p:nvPr/>
          </p:nvSpPr>
          <p:spPr>
            <a:xfrm>
              <a:off x="3491587" y="4793273"/>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27" name="Straight Connector 26"/>
            <p:cNvCxnSpPr/>
            <p:nvPr/>
          </p:nvCxnSpPr>
          <p:spPr>
            <a:xfrm>
              <a:off x="3735614" y="5115448"/>
              <a:ext cx="1995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28" name="Rectangle 27"/>
          <p:cNvSpPr/>
          <p:nvPr/>
        </p:nvSpPr>
        <p:spPr>
          <a:xfrm>
            <a:off x="1246168" y="2401667"/>
            <a:ext cx="2902857" cy="1666430"/>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lang="en-US"/>
          </a:p>
        </p:txBody>
      </p:sp>
      <p:sp>
        <p:nvSpPr>
          <p:cNvPr id="30" name="Rectangle 2">
            <a:extLst>
              <a:ext uri="{FF2B5EF4-FFF2-40B4-BE49-F238E27FC236}">
                <a16:creationId xmlns:a16="http://schemas.microsoft.com/office/drawing/2014/main" id="{D8701AB0-7531-4C84-8C27-8C4FB421F669}"/>
              </a:ext>
            </a:extLst>
          </p:cNvPr>
          <p:cNvSpPr txBox="1">
            <a:spLocks noChangeArrowheads="1"/>
          </p:cNvSpPr>
          <p:nvPr/>
        </p:nvSpPr>
        <p:spPr bwMode="auto">
          <a:xfrm>
            <a:off x="62384" y="66830"/>
            <a:ext cx="8458200" cy="610791"/>
          </a:xfrm>
          <a:prstGeom prst="rect">
            <a:avLst/>
          </a:prstGeom>
          <a:noFill/>
          <a:ln w="9525">
            <a:noFill/>
            <a:miter lim="800000"/>
            <a:headEnd/>
            <a:tailEnd/>
          </a:ln>
        </p:spPr>
        <p:txBody>
          <a:bodyPr vert="horz" wrap="square" lIns="64002" tIns="32001" rIns="64002" bIns="32001" numCol="1" anchor="ctr" anchorCtr="0" compatLnSpc="1">
            <a:prstTxWarp prst="textNoShape">
              <a:avLst/>
            </a:prstTxWarp>
          </a:bodyPr>
          <a:lstStyle>
            <a:lvl1pPr algn="l" rtl="0" eaLnBrk="0" fontAlgn="base" hangingPunct="0">
              <a:lnSpc>
                <a:spcPct val="85000"/>
              </a:lnSpc>
              <a:spcBef>
                <a:spcPct val="0"/>
              </a:spcBef>
              <a:spcAft>
                <a:spcPct val="0"/>
              </a:spcAft>
              <a:defRPr sz="2200" b="1">
                <a:solidFill>
                  <a:schemeClr val="tx2"/>
                </a:solidFill>
                <a:latin typeface="+mj-lt"/>
                <a:ea typeface="+mj-ea"/>
                <a:cs typeface="+mj-cs"/>
              </a:defRPr>
            </a:lvl1pPr>
            <a:lvl2pPr algn="l" rtl="0" eaLnBrk="0" fontAlgn="base" hangingPunct="0">
              <a:lnSpc>
                <a:spcPct val="85000"/>
              </a:lnSpc>
              <a:spcBef>
                <a:spcPct val="0"/>
              </a:spcBef>
              <a:spcAft>
                <a:spcPct val="0"/>
              </a:spcAft>
              <a:defRPr sz="2200" b="1">
                <a:solidFill>
                  <a:schemeClr val="tx2"/>
                </a:solidFill>
                <a:latin typeface="Arial" charset="0"/>
              </a:defRPr>
            </a:lvl2pPr>
            <a:lvl3pPr algn="l" rtl="0" eaLnBrk="0" fontAlgn="base" hangingPunct="0">
              <a:lnSpc>
                <a:spcPct val="85000"/>
              </a:lnSpc>
              <a:spcBef>
                <a:spcPct val="0"/>
              </a:spcBef>
              <a:spcAft>
                <a:spcPct val="0"/>
              </a:spcAft>
              <a:defRPr sz="2200" b="1">
                <a:solidFill>
                  <a:schemeClr val="tx2"/>
                </a:solidFill>
                <a:latin typeface="Arial" charset="0"/>
              </a:defRPr>
            </a:lvl3pPr>
            <a:lvl4pPr algn="l" rtl="0" eaLnBrk="0" fontAlgn="base" hangingPunct="0">
              <a:lnSpc>
                <a:spcPct val="85000"/>
              </a:lnSpc>
              <a:spcBef>
                <a:spcPct val="0"/>
              </a:spcBef>
              <a:spcAft>
                <a:spcPct val="0"/>
              </a:spcAft>
              <a:defRPr sz="2200" b="1">
                <a:solidFill>
                  <a:schemeClr val="tx2"/>
                </a:solidFill>
                <a:latin typeface="Arial" charset="0"/>
              </a:defRPr>
            </a:lvl4pPr>
            <a:lvl5pPr algn="l" rtl="0" eaLnBrk="0" fontAlgn="base" hangingPunct="0">
              <a:lnSpc>
                <a:spcPct val="85000"/>
              </a:lnSpc>
              <a:spcBef>
                <a:spcPct val="0"/>
              </a:spcBef>
              <a:spcAft>
                <a:spcPct val="0"/>
              </a:spcAft>
              <a:defRPr sz="2200" b="1">
                <a:solidFill>
                  <a:schemeClr val="tx2"/>
                </a:solidFill>
                <a:latin typeface="Arial" charset="0"/>
              </a:defRPr>
            </a:lvl5pPr>
            <a:lvl6pPr marL="320008" algn="l" rtl="0" fontAlgn="base">
              <a:lnSpc>
                <a:spcPct val="85000"/>
              </a:lnSpc>
              <a:spcBef>
                <a:spcPct val="0"/>
              </a:spcBef>
              <a:spcAft>
                <a:spcPct val="0"/>
              </a:spcAft>
              <a:defRPr sz="2200" b="1">
                <a:solidFill>
                  <a:srgbClr val="FF0000"/>
                </a:solidFill>
                <a:latin typeface="Arial" charset="0"/>
              </a:defRPr>
            </a:lvl6pPr>
            <a:lvl7pPr marL="640016" algn="l" rtl="0" fontAlgn="base">
              <a:lnSpc>
                <a:spcPct val="85000"/>
              </a:lnSpc>
              <a:spcBef>
                <a:spcPct val="0"/>
              </a:spcBef>
              <a:spcAft>
                <a:spcPct val="0"/>
              </a:spcAft>
              <a:defRPr sz="2200" b="1">
                <a:solidFill>
                  <a:srgbClr val="FF0000"/>
                </a:solidFill>
                <a:latin typeface="Arial" charset="0"/>
              </a:defRPr>
            </a:lvl7pPr>
            <a:lvl8pPr marL="960024" algn="l" rtl="0" fontAlgn="base">
              <a:lnSpc>
                <a:spcPct val="85000"/>
              </a:lnSpc>
              <a:spcBef>
                <a:spcPct val="0"/>
              </a:spcBef>
              <a:spcAft>
                <a:spcPct val="0"/>
              </a:spcAft>
              <a:defRPr sz="2200" b="1">
                <a:solidFill>
                  <a:srgbClr val="FF0000"/>
                </a:solidFill>
                <a:latin typeface="Arial" charset="0"/>
              </a:defRPr>
            </a:lvl8pPr>
            <a:lvl9pPr marL="1280032" algn="l" rtl="0" fontAlgn="base">
              <a:lnSpc>
                <a:spcPct val="85000"/>
              </a:lnSpc>
              <a:spcBef>
                <a:spcPct val="0"/>
              </a:spcBef>
              <a:spcAft>
                <a:spcPct val="0"/>
              </a:spcAft>
              <a:defRPr sz="2200" b="1">
                <a:solidFill>
                  <a:srgbClr val="FF0000"/>
                </a:solidFill>
                <a:latin typeface="Arial" charset="0"/>
              </a:defRPr>
            </a:lvl9pPr>
          </a:lstStyle>
          <a:p>
            <a:pPr defTabSz="914400"/>
            <a:r>
              <a:rPr lang="en-US" kern="0" dirty="0"/>
              <a:t>Buck p</a:t>
            </a:r>
            <a:r>
              <a:rPr lang="en-US" dirty="0"/>
              <a:t>ower stage </a:t>
            </a:r>
            <a:r>
              <a:rPr lang="en-US" kern="0" dirty="0"/>
              <a:t>waveforms</a:t>
            </a:r>
          </a:p>
        </p:txBody>
      </p:sp>
      <p:sp>
        <p:nvSpPr>
          <p:cNvPr id="32" name="TextBox 31">
            <a:extLst>
              <a:ext uri="{FF2B5EF4-FFF2-40B4-BE49-F238E27FC236}">
                <a16:creationId xmlns:a16="http://schemas.microsoft.com/office/drawing/2014/main" id="{A9F5E285-10B8-4201-8118-9BCE3DB74F87}"/>
              </a:ext>
            </a:extLst>
          </p:cNvPr>
          <p:cNvSpPr txBox="1"/>
          <p:nvPr/>
        </p:nvSpPr>
        <p:spPr>
          <a:xfrm>
            <a:off x="457200" y="1018133"/>
            <a:ext cx="4000102" cy="369324"/>
          </a:xfrm>
          <a:prstGeom prst="rect">
            <a:avLst/>
          </a:prstGeom>
          <a:noFill/>
        </p:spPr>
        <p:txBody>
          <a:bodyPr wrap="square" lIns="91431" tIns="45716" rIns="91431" bIns="45716" rtlCol="0">
            <a:spAutoFit/>
          </a:bodyPr>
          <a:lstStyle/>
          <a:p>
            <a:r>
              <a:rPr lang="en-US" b="1" dirty="0">
                <a:solidFill>
                  <a:srgbClr val="1151B1"/>
                </a:solidFill>
                <a:latin typeface="Arial"/>
                <a:cs typeface="Arial"/>
              </a:rPr>
              <a:t>HDVR</a:t>
            </a:r>
            <a:r>
              <a:rPr lang="en-US" dirty="0">
                <a:latin typeface="Arial"/>
                <a:cs typeface="Arial"/>
              </a:rPr>
              <a:t> turn ON – </a:t>
            </a:r>
            <a:r>
              <a:rPr lang="en-US" b="1" dirty="0">
                <a:solidFill>
                  <a:srgbClr val="860086"/>
                </a:solidFill>
                <a:latin typeface="Arial"/>
                <a:cs typeface="Arial"/>
              </a:rPr>
              <a:t>LVDR</a:t>
            </a:r>
            <a:r>
              <a:rPr lang="en-US" dirty="0">
                <a:latin typeface="Arial"/>
                <a:cs typeface="Arial"/>
              </a:rPr>
              <a:t> is OFF</a:t>
            </a:r>
          </a:p>
        </p:txBody>
      </p:sp>
      <p:sp>
        <p:nvSpPr>
          <p:cNvPr id="3" name="TextBox 2">
            <a:extLst>
              <a:ext uri="{FF2B5EF4-FFF2-40B4-BE49-F238E27FC236}">
                <a16:creationId xmlns:a16="http://schemas.microsoft.com/office/drawing/2014/main" id="{04DC69BE-8CFF-4F5D-B106-B3E3B81B18A5}"/>
              </a:ext>
            </a:extLst>
          </p:cNvPr>
          <p:cNvSpPr txBox="1"/>
          <p:nvPr/>
        </p:nvSpPr>
        <p:spPr>
          <a:xfrm>
            <a:off x="2162967" y="2666355"/>
            <a:ext cx="1069258" cy="261610"/>
          </a:xfrm>
          <a:prstGeom prst="rect">
            <a:avLst/>
          </a:prstGeom>
          <a:noFill/>
        </p:spPr>
        <p:txBody>
          <a:bodyPr wrap="square" rtlCol="0">
            <a:spAutoFit/>
          </a:bodyPr>
          <a:lstStyle/>
          <a:p>
            <a:r>
              <a:rPr lang="en-US" sz="1050" b="1" dirty="0">
                <a:solidFill>
                  <a:srgbClr val="1151B1"/>
                </a:solidFill>
              </a:rPr>
              <a:t>HDVR</a:t>
            </a:r>
            <a:endParaRPr lang="en-US" b="1" dirty="0">
              <a:solidFill>
                <a:srgbClr val="1151B1"/>
              </a:solidFill>
            </a:endParaRPr>
          </a:p>
        </p:txBody>
      </p:sp>
      <p:sp>
        <p:nvSpPr>
          <p:cNvPr id="33" name="TextBox 32">
            <a:extLst>
              <a:ext uri="{FF2B5EF4-FFF2-40B4-BE49-F238E27FC236}">
                <a16:creationId xmlns:a16="http://schemas.microsoft.com/office/drawing/2014/main" id="{7335C0E4-7295-4C02-B09C-09CD01ECA6B9}"/>
              </a:ext>
            </a:extLst>
          </p:cNvPr>
          <p:cNvSpPr txBox="1"/>
          <p:nvPr/>
        </p:nvSpPr>
        <p:spPr>
          <a:xfrm>
            <a:off x="2226877" y="3611476"/>
            <a:ext cx="1069258" cy="261610"/>
          </a:xfrm>
          <a:prstGeom prst="rect">
            <a:avLst/>
          </a:prstGeom>
          <a:noFill/>
        </p:spPr>
        <p:txBody>
          <a:bodyPr wrap="square" rtlCol="0">
            <a:spAutoFit/>
          </a:bodyPr>
          <a:lstStyle/>
          <a:p>
            <a:r>
              <a:rPr lang="en-US" sz="1050" b="1" dirty="0">
                <a:solidFill>
                  <a:srgbClr val="860086"/>
                </a:solidFill>
              </a:rPr>
              <a:t>LDVR</a:t>
            </a:r>
            <a:endParaRPr lang="en-US" b="1" dirty="0">
              <a:solidFill>
                <a:srgbClr val="860086"/>
              </a:solidFill>
            </a:endParaRPr>
          </a:p>
        </p:txBody>
      </p:sp>
    </p:spTree>
    <p:extLst>
      <p:ext uri="{BB962C8B-B14F-4D97-AF65-F5344CB8AC3E}">
        <p14:creationId xmlns:p14="http://schemas.microsoft.com/office/powerpoint/2010/main" val="649289534"/>
      </p:ext>
    </p:extLst>
  </p:cSld>
  <p:clrMapOvr>
    <a:masterClrMapping/>
  </p:clrMapOvr>
  <mc:AlternateContent xmlns:mc="http://schemas.openxmlformats.org/markup-compatibility/2006" xmlns:p14="http://schemas.microsoft.com/office/powerpoint/2010/main">
    <mc:Choice Requires="p14">
      <p:transition spd="slow" p14:dur="2000" advTm="17234"/>
    </mc:Choice>
    <mc:Fallback xmlns="">
      <p:transition spd="slow" advTm="1723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_Che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6257" y="1016664"/>
            <a:ext cx="6964516" cy="3728816"/>
          </a:xfrm>
          <a:prstGeom prst="rect">
            <a:avLst/>
          </a:prstGeom>
        </p:spPr>
      </p:pic>
      <p:sp>
        <p:nvSpPr>
          <p:cNvPr id="11" name="TextBox 10"/>
          <p:cNvSpPr txBox="1"/>
          <p:nvPr/>
        </p:nvSpPr>
        <p:spPr>
          <a:xfrm>
            <a:off x="8160774" y="4410899"/>
            <a:ext cx="816415" cy="276991"/>
          </a:xfrm>
          <a:prstGeom prst="rect">
            <a:avLst/>
          </a:prstGeom>
          <a:noFill/>
        </p:spPr>
        <p:txBody>
          <a:bodyPr wrap="square" lIns="91431" tIns="45716" rIns="91431" bIns="45716" rtlCol="0">
            <a:spAutoFit/>
          </a:bodyPr>
          <a:lstStyle/>
          <a:p>
            <a:pPr algn="r"/>
            <a:r>
              <a:rPr lang="en-US" sz="1200" b="1" dirty="0">
                <a:latin typeface="Arial"/>
                <a:cs typeface="Arial"/>
              </a:rPr>
              <a:t>1-7</a:t>
            </a:r>
          </a:p>
        </p:txBody>
      </p:sp>
      <p:grpSp>
        <p:nvGrpSpPr>
          <p:cNvPr id="6" name="Group 5"/>
          <p:cNvGrpSpPr/>
          <p:nvPr/>
        </p:nvGrpSpPr>
        <p:grpSpPr>
          <a:xfrm>
            <a:off x="5105385" y="1044301"/>
            <a:ext cx="641958" cy="369332"/>
            <a:chOff x="3345839" y="1542827"/>
            <a:chExt cx="641958" cy="492443"/>
          </a:xfrm>
        </p:grpSpPr>
        <p:sp>
          <p:nvSpPr>
            <p:cNvPr id="7" name="TextBox 6"/>
            <p:cNvSpPr txBox="1"/>
            <p:nvPr/>
          </p:nvSpPr>
          <p:spPr>
            <a:xfrm>
              <a:off x="3345839" y="1542827"/>
              <a:ext cx="641958" cy="492443"/>
            </a:xfrm>
            <a:prstGeom prst="rect">
              <a:avLst/>
            </a:prstGeom>
            <a:noFill/>
          </p:spPr>
          <p:txBody>
            <a:bodyPr wrap="square" rtlCol="0">
              <a:spAutoFit/>
            </a:bodyPr>
            <a:lstStyle/>
            <a:p>
              <a:pPr algn="r">
                <a:lnSpc>
                  <a:spcPct val="150000"/>
                </a:lnSpc>
              </a:pPr>
              <a:r>
                <a:rPr lang="en-US" sz="1200" b="1" dirty="0">
                  <a:latin typeface="Arial"/>
                  <a:cs typeface="Arial"/>
                </a:rPr>
                <a:t>HDVR</a:t>
              </a:r>
            </a:p>
          </p:txBody>
        </p:sp>
        <p:cxnSp>
          <p:nvCxnSpPr>
            <p:cNvPr id="8" name="Straight Connector 7"/>
            <p:cNvCxnSpPr/>
            <p:nvPr/>
          </p:nvCxnSpPr>
          <p:spPr>
            <a:xfrm>
              <a:off x="3712025" y="1895930"/>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5086859" y="1648438"/>
            <a:ext cx="641958" cy="369332"/>
            <a:chOff x="3218461" y="2139712"/>
            <a:chExt cx="641958" cy="492443"/>
          </a:xfrm>
        </p:grpSpPr>
        <p:sp>
          <p:nvSpPr>
            <p:cNvPr id="10" name="TextBox 9"/>
            <p:cNvSpPr txBox="1"/>
            <p:nvPr/>
          </p:nvSpPr>
          <p:spPr>
            <a:xfrm>
              <a:off x="3218461" y="2139712"/>
              <a:ext cx="641958" cy="492443"/>
            </a:xfrm>
            <a:prstGeom prst="rect">
              <a:avLst/>
            </a:prstGeom>
            <a:noFill/>
          </p:spPr>
          <p:txBody>
            <a:bodyPr wrap="square" rtlCol="0">
              <a:spAutoFit/>
            </a:bodyPr>
            <a:lstStyle/>
            <a:p>
              <a:pPr algn="r">
                <a:lnSpc>
                  <a:spcPct val="150000"/>
                </a:lnSpc>
              </a:pPr>
              <a:r>
                <a:rPr lang="en-US" sz="1200" b="1" dirty="0">
                  <a:latin typeface="Arial"/>
                  <a:cs typeface="Arial"/>
                </a:rPr>
                <a:t>LDRV</a:t>
              </a:r>
            </a:p>
          </p:txBody>
        </p:sp>
        <p:cxnSp>
          <p:nvCxnSpPr>
            <p:cNvPr id="13" name="Straight Connector 12"/>
            <p:cNvCxnSpPr/>
            <p:nvPr/>
          </p:nvCxnSpPr>
          <p:spPr>
            <a:xfrm>
              <a:off x="3556011" y="2487050"/>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5212118" y="2311637"/>
            <a:ext cx="513443" cy="276999"/>
            <a:chOff x="3343717" y="2924192"/>
            <a:chExt cx="513443" cy="369332"/>
          </a:xfrm>
        </p:grpSpPr>
        <p:sp>
          <p:nvSpPr>
            <p:cNvPr id="15" name="TextBox 14"/>
            <p:cNvSpPr txBox="1"/>
            <p:nvPr/>
          </p:nvSpPr>
          <p:spPr>
            <a:xfrm>
              <a:off x="3343717" y="2924192"/>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SW</a:t>
              </a:r>
            </a:p>
          </p:txBody>
        </p:sp>
        <p:cxnSp>
          <p:nvCxnSpPr>
            <p:cNvPr id="16" name="Straight Connector 15"/>
            <p:cNvCxnSpPr/>
            <p:nvPr/>
          </p:nvCxnSpPr>
          <p:spPr>
            <a:xfrm>
              <a:off x="3565072" y="3223061"/>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5196710" y="2858947"/>
            <a:ext cx="513443" cy="276999"/>
            <a:chOff x="3518800" y="3454379"/>
            <a:chExt cx="513443" cy="369332"/>
          </a:xfrm>
        </p:grpSpPr>
        <p:sp>
          <p:nvSpPr>
            <p:cNvPr id="18" name="TextBox 17"/>
            <p:cNvSpPr txBox="1"/>
            <p:nvPr/>
          </p:nvSpPr>
          <p:spPr>
            <a:xfrm>
              <a:off x="3518800" y="3454379"/>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SR</a:t>
              </a:r>
            </a:p>
          </p:txBody>
        </p:sp>
        <p:cxnSp>
          <p:nvCxnSpPr>
            <p:cNvPr id="19" name="Straight Connector 18"/>
            <p:cNvCxnSpPr/>
            <p:nvPr/>
          </p:nvCxnSpPr>
          <p:spPr>
            <a:xfrm>
              <a:off x="3735614" y="3750684"/>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5226655" y="3449476"/>
            <a:ext cx="537922" cy="508309"/>
            <a:chOff x="3358256" y="4205465"/>
            <a:chExt cx="537922" cy="677746"/>
          </a:xfrm>
        </p:grpSpPr>
        <p:sp>
          <p:nvSpPr>
            <p:cNvPr id="21" name="TextBox 20"/>
            <p:cNvSpPr txBox="1"/>
            <p:nvPr/>
          </p:nvSpPr>
          <p:spPr>
            <a:xfrm>
              <a:off x="3358256" y="4205465"/>
              <a:ext cx="513443" cy="369332"/>
            </a:xfrm>
            <a:prstGeom prst="rect">
              <a:avLst/>
            </a:prstGeom>
            <a:noFill/>
          </p:spPr>
          <p:txBody>
            <a:bodyPr wrap="square" rtlCol="0">
              <a:spAutoFit/>
            </a:bodyPr>
            <a:lstStyle/>
            <a:p>
              <a:pPr algn="r"/>
              <a:r>
                <a:rPr lang="en-US" sz="1200" b="1" dirty="0">
                  <a:latin typeface="Arial"/>
                  <a:cs typeface="Arial"/>
                </a:rPr>
                <a:t>SW</a:t>
              </a:r>
              <a:endParaRPr lang="en-US" sz="1200" b="1" baseline="-25000" dirty="0">
                <a:latin typeface="Arial"/>
                <a:cs typeface="Arial"/>
              </a:endParaRPr>
            </a:p>
          </p:txBody>
        </p:sp>
        <p:sp>
          <p:nvSpPr>
            <p:cNvPr id="22" name="TextBox 21"/>
            <p:cNvSpPr txBox="1"/>
            <p:nvPr/>
          </p:nvSpPr>
          <p:spPr>
            <a:xfrm>
              <a:off x="3382735" y="4513879"/>
              <a:ext cx="513443" cy="369332"/>
            </a:xfrm>
            <a:prstGeom prst="rect">
              <a:avLst/>
            </a:prstGeom>
            <a:noFill/>
          </p:spPr>
          <p:txBody>
            <a:bodyPr wrap="square" rtlCol="0">
              <a:spAutoFit/>
            </a:bodyPr>
            <a:lstStyle/>
            <a:p>
              <a:pPr algn="r"/>
              <a:r>
                <a:rPr lang="en-US" sz="1200" b="1" dirty="0">
                  <a:latin typeface="Arial"/>
                  <a:cs typeface="Arial"/>
                </a:rPr>
                <a:t>V</a:t>
              </a:r>
              <a:r>
                <a:rPr lang="en-US" sz="1200" b="1" baseline="-25000" dirty="0">
                  <a:latin typeface="Arial"/>
                  <a:cs typeface="Arial"/>
                </a:rPr>
                <a:t>OUT</a:t>
              </a:r>
            </a:p>
          </p:txBody>
        </p:sp>
        <p:cxnSp>
          <p:nvCxnSpPr>
            <p:cNvPr id="23" name="Straight Connector 22"/>
            <p:cNvCxnSpPr/>
            <p:nvPr/>
          </p:nvCxnSpPr>
          <p:spPr>
            <a:xfrm>
              <a:off x="3590478" y="4475761"/>
              <a:ext cx="19957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590478" y="4818652"/>
              <a:ext cx="199572" cy="0"/>
            </a:xfrm>
            <a:prstGeom prst="line">
              <a:avLst/>
            </a:prstGeom>
            <a:ln>
              <a:solidFill>
                <a:srgbClr val="B60179"/>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5187639" y="4169272"/>
            <a:ext cx="513443" cy="276999"/>
            <a:chOff x="3491587" y="4793273"/>
            <a:chExt cx="513443" cy="369332"/>
          </a:xfrm>
        </p:grpSpPr>
        <p:sp>
          <p:nvSpPr>
            <p:cNvPr id="26" name="TextBox 25"/>
            <p:cNvSpPr txBox="1"/>
            <p:nvPr/>
          </p:nvSpPr>
          <p:spPr>
            <a:xfrm>
              <a:off x="3491587" y="4793273"/>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27" name="Straight Connector 26"/>
            <p:cNvCxnSpPr/>
            <p:nvPr/>
          </p:nvCxnSpPr>
          <p:spPr>
            <a:xfrm>
              <a:off x="3735614" y="5115448"/>
              <a:ext cx="1995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28" name="Rectangle 27"/>
          <p:cNvSpPr/>
          <p:nvPr/>
        </p:nvSpPr>
        <p:spPr>
          <a:xfrm>
            <a:off x="1137316" y="2401668"/>
            <a:ext cx="2902857" cy="1740386"/>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lang="en-US"/>
          </a:p>
        </p:txBody>
      </p:sp>
      <p:sp>
        <p:nvSpPr>
          <p:cNvPr id="29" name="TextBox 28">
            <a:extLst>
              <a:ext uri="{FF2B5EF4-FFF2-40B4-BE49-F238E27FC236}">
                <a16:creationId xmlns:a16="http://schemas.microsoft.com/office/drawing/2014/main" id="{9F57B3BC-E90E-4C8E-84AB-61A784FF66BE}"/>
              </a:ext>
            </a:extLst>
          </p:cNvPr>
          <p:cNvSpPr txBox="1"/>
          <p:nvPr/>
        </p:nvSpPr>
        <p:spPr>
          <a:xfrm>
            <a:off x="457200" y="1018133"/>
            <a:ext cx="4000102" cy="369324"/>
          </a:xfrm>
          <a:prstGeom prst="rect">
            <a:avLst/>
          </a:prstGeom>
          <a:noFill/>
        </p:spPr>
        <p:txBody>
          <a:bodyPr wrap="square" lIns="91431" tIns="45716" rIns="91431" bIns="45716" rtlCol="0">
            <a:spAutoFit/>
          </a:bodyPr>
          <a:lstStyle/>
          <a:p>
            <a:r>
              <a:rPr lang="en-US" b="1" dirty="0">
                <a:solidFill>
                  <a:srgbClr val="1151B1"/>
                </a:solidFill>
                <a:latin typeface="Arial"/>
                <a:cs typeface="Arial"/>
              </a:rPr>
              <a:t>HDVR</a:t>
            </a:r>
            <a:r>
              <a:rPr lang="en-US" dirty="0">
                <a:latin typeface="Arial"/>
                <a:cs typeface="Arial"/>
              </a:rPr>
              <a:t> turns OFF – </a:t>
            </a:r>
            <a:r>
              <a:rPr lang="en-US" b="1" dirty="0">
                <a:solidFill>
                  <a:srgbClr val="860086"/>
                </a:solidFill>
                <a:latin typeface="Arial"/>
                <a:cs typeface="Arial"/>
              </a:rPr>
              <a:t>LVDR</a:t>
            </a:r>
            <a:r>
              <a:rPr lang="en-US" dirty="0">
                <a:latin typeface="Arial"/>
                <a:cs typeface="Arial"/>
              </a:rPr>
              <a:t> turns ON</a:t>
            </a:r>
          </a:p>
        </p:txBody>
      </p:sp>
      <p:sp>
        <p:nvSpPr>
          <p:cNvPr id="30" name="TextBox 29">
            <a:extLst>
              <a:ext uri="{FF2B5EF4-FFF2-40B4-BE49-F238E27FC236}">
                <a16:creationId xmlns:a16="http://schemas.microsoft.com/office/drawing/2014/main" id="{FAEBD5FB-8F00-4C9F-A235-8C1C6605522E}"/>
              </a:ext>
            </a:extLst>
          </p:cNvPr>
          <p:cNvSpPr txBox="1"/>
          <p:nvPr/>
        </p:nvSpPr>
        <p:spPr>
          <a:xfrm>
            <a:off x="2162967" y="2666355"/>
            <a:ext cx="1069258" cy="261610"/>
          </a:xfrm>
          <a:prstGeom prst="rect">
            <a:avLst/>
          </a:prstGeom>
          <a:noFill/>
        </p:spPr>
        <p:txBody>
          <a:bodyPr wrap="square" rtlCol="0">
            <a:spAutoFit/>
          </a:bodyPr>
          <a:lstStyle/>
          <a:p>
            <a:r>
              <a:rPr lang="en-US" sz="1050" b="1" dirty="0">
                <a:solidFill>
                  <a:srgbClr val="1151B1"/>
                </a:solidFill>
              </a:rPr>
              <a:t>HDVR</a:t>
            </a:r>
            <a:endParaRPr lang="en-US" b="1" dirty="0">
              <a:solidFill>
                <a:srgbClr val="1151B1"/>
              </a:solidFill>
            </a:endParaRPr>
          </a:p>
        </p:txBody>
      </p:sp>
      <p:sp>
        <p:nvSpPr>
          <p:cNvPr id="32" name="TextBox 31">
            <a:extLst>
              <a:ext uri="{FF2B5EF4-FFF2-40B4-BE49-F238E27FC236}">
                <a16:creationId xmlns:a16="http://schemas.microsoft.com/office/drawing/2014/main" id="{8D7B134A-B1B4-4748-87B6-A8066F02F7A9}"/>
              </a:ext>
            </a:extLst>
          </p:cNvPr>
          <p:cNvSpPr txBox="1"/>
          <p:nvPr/>
        </p:nvSpPr>
        <p:spPr>
          <a:xfrm>
            <a:off x="2226877" y="3670468"/>
            <a:ext cx="1069258" cy="261610"/>
          </a:xfrm>
          <a:prstGeom prst="rect">
            <a:avLst/>
          </a:prstGeom>
          <a:noFill/>
        </p:spPr>
        <p:txBody>
          <a:bodyPr wrap="square" rtlCol="0">
            <a:spAutoFit/>
          </a:bodyPr>
          <a:lstStyle/>
          <a:p>
            <a:r>
              <a:rPr lang="en-US" sz="1050" b="1" dirty="0">
                <a:solidFill>
                  <a:srgbClr val="860086"/>
                </a:solidFill>
              </a:rPr>
              <a:t>LDVR</a:t>
            </a:r>
            <a:endParaRPr lang="en-US" b="1" dirty="0">
              <a:solidFill>
                <a:srgbClr val="860086"/>
              </a:solidFill>
            </a:endParaRPr>
          </a:p>
        </p:txBody>
      </p:sp>
      <p:sp>
        <p:nvSpPr>
          <p:cNvPr id="3" name="Rectangle 2">
            <a:extLst>
              <a:ext uri="{FF2B5EF4-FFF2-40B4-BE49-F238E27FC236}">
                <a16:creationId xmlns:a16="http://schemas.microsoft.com/office/drawing/2014/main" id="{8401FF3B-E18F-4949-84EA-C95F9B23C4AE}"/>
              </a:ext>
            </a:extLst>
          </p:cNvPr>
          <p:cNvSpPr/>
          <p:nvPr/>
        </p:nvSpPr>
        <p:spPr>
          <a:xfrm>
            <a:off x="2226877" y="2535789"/>
            <a:ext cx="818665" cy="130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FC874F9-11E5-4496-8A82-B5B744387290}"/>
              </a:ext>
            </a:extLst>
          </p:cNvPr>
          <p:cNvSpPr/>
          <p:nvPr/>
        </p:nvSpPr>
        <p:spPr>
          <a:xfrm>
            <a:off x="2886802" y="3015893"/>
            <a:ext cx="818665" cy="130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B1E5003-E27B-4132-9666-8E56BFF3D6AC}"/>
              </a:ext>
            </a:extLst>
          </p:cNvPr>
          <p:cNvSpPr/>
          <p:nvPr/>
        </p:nvSpPr>
        <p:spPr>
          <a:xfrm rot="15451256">
            <a:off x="2620402" y="2721730"/>
            <a:ext cx="518100" cy="197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D35CB4D9-4264-4DDE-812B-33DA15C4699C}"/>
              </a:ext>
            </a:extLst>
          </p:cNvPr>
          <p:cNvSpPr txBox="1">
            <a:spLocks noChangeArrowheads="1"/>
          </p:cNvSpPr>
          <p:nvPr/>
        </p:nvSpPr>
        <p:spPr bwMode="auto">
          <a:xfrm>
            <a:off x="62384" y="66830"/>
            <a:ext cx="8458200" cy="610791"/>
          </a:xfrm>
          <a:prstGeom prst="rect">
            <a:avLst/>
          </a:prstGeom>
          <a:noFill/>
          <a:ln w="9525">
            <a:noFill/>
            <a:miter lim="800000"/>
            <a:headEnd/>
            <a:tailEnd/>
          </a:ln>
        </p:spPr>
        <p:txBody>
          <a:bodyPr vert="horz" wrap="square" lIns="64002" tIns="32001" rIns="64002" bIns="32001" numCol="1" anchor="ctr" anchorCtr="0" compatLnSpc="1">
            <a:prstTxWarp prst="textNoShape">
              <a:avLst/>
            </a:prstTxWarp>
          </a:bodyPr>
          <a:lstStyle>
            <a:lvl1pPr algn="l" rtl="0" eaLnBrk="0" fontAlgn="base" hangingPunct="0">
              <a:lnSpc>
                <a:spcPct val="85000"/>
              </a:lnSpc>
              <a:spcBef>
                <a:spcPct val="0"/>
              </a:spcBef>
              <a:spcAft>
                <a:spcPct val="0"/>
              </a:spcAft>
              <a:defRPr sz="2200" b="1">
                <a:solidFill>
                  <a:schemeClr val="tx2"/>
                </a:solidFill>
                <a:latin typeface="+mj-lt"/>
                <a:ea typeface="+mj-ea"/>
                <a:cs typeface="+mj-cs"/>
              </a:defRPr>
            </a:lvl1pPr>
            <a:lvl2pPr algn="l" rtl="0" eaLnBrk="0" fontAlgn="base" hangingPunct="0">
              <a:lnSpc>
                <a:spcPct val="85000"/>
              </a:lnSpc>
              <a:spcBef>
                <a:spcPct val="0"/>
              </a:spcBef>
              <a:spcAft>
                <a:spcPct val="0"/>
              </a:spcAft>
              <a:defRPr sz="2200" b="1">
                <a:solidFill>
                  <a:schemeClr val="tx2"/>
                </a:solidFill>
                <a:latin typeface="Arial" charset="0"/>
              </a:defRPr>
            </a:lvl2pPr>
            <a:lvl3pPr algn="l" rtl="0" eaLnBrk="0" fontAlgn="base" hangingPunct="0">
              <a:lnSpc>
                <a:spcPct val="85000"/>
              </a:lnSpc>
              <a:spcBef>
                <a:spcPct val="0"/>
              </a:spcBef>
              <a:spcAft>
                <a:spcPct val="0"/>
              </a:spcAft>
              <a:defRPr sz="2200" b="1">
                <a:solidFill>
                  <a:schemeClr val="tx2"/>
                </a:solidFill>
                <a:latin typeface="Arial" charset="0"/>
              </a:defRPr>
            </a:lvl3pPr>
            <a:lvl4pPr algn="l" rtl="0" eaLnBrk="0" fontAlgn="base" hangingPunct="0">
              <a:lnSpc>
                <a:spcPct val="85000"/>
              </a:lnSpc>
              <a:spcBef>
                <a:spcPct val="0"/>
              </a:spcBef>
              <a:spcAft>
                <a:spcPct val="0"/>
              </a:spcAft>
              <a:defRPr sz="2200" b="1">
                <a:solidFill>
                  <a:schemeClr val="tx2"/>
                </a:solidFill>
                <a:latin typeface="Arial" charset="0"/>
              </a:defRPr>
            </a:lvl4pPr>
            <a:lvl5pPr algn="l" rtl="0" eaLnBrk="0" fontAlgn="base" hangingPunct="0">
              <a:lnSpc>
                <a:spcPct val="85000"/>
              </a:lnSpc>
              <a:spcBef>
                <a:spcPct val="0"/>
              </a:spcBef>
              <a:spcAft>
                <a:spcPct val="0"/>
              </a:spcAft>
              <a:defRPr sz="2200" b="1">
                <a:solidFill>
                  <a:schemeClr val="tx2"/>
                </a:solidFill>
                <a:latin typeface="Arial" charset="0"/>
              </a:defRPr>
            </a:lvl5pPr>
            <a:lvl6pPr marL="320008" algn="l" rtl="0" fontAlgn="base">
              <a:lnSpc>
                <a:spcPct val="85000"/>
              </a:lnSpc>
              <a:spcBef>
                <a:spcPct val="0"/>
              </a:spcBef>
              <a:spcAft>
                <a:spcPct val="0"/>
              </a:spcAft>
              <a:defRPr sz="2200" b="1">
                <a:solidFill>
                  <a:srgbClr val="FF0000"/>
                </a:solidFill>
                <a:latin typeface="Arial" charset="0"/>
              </a:defRPr>
            </a:lvl6pPr>
            <a:lvl7pPr marL="640016" algn="l" rtl="0" fontAlgn="base">
              <a:lnSpc>
                <a:spcPct val="85000"/>
              </a:lnSpc>
              <a:spcBef>
                <a:spcPct val="0"/>
              </a:spcBef>
              <a:spcAft>
                <a:spcPct val="0"/>
              </a:spcAft>
              <a:defRPr sz="2200" b="1">
                <a:solidFill>
                  <a:srgbClr val="FF0000"/>
                </a:solidFill>
                <a:latin typeface="Arial" charset="0"/>
              </a:defRPr>
            </a:lvl7pPr>
            <a:lvl8pPr marL="960024" algn="l" rtl="0" fontAlgn="base">
              <a:lnSpc>
                <a:spcPct val="85000"/>
              </a:lnSpc>
              <a:spcBef>
                <a:spcPct val="0"/>
              </a:spcBef>
              <a:spcAft>
                <a:spcPct val="0"/>
              </a:spcAft>
              <a:defRPr sz="2200" b="1">
                <a:solidFill>
                  <a:srgbClr val="FF0000"/>
                </a:solidFill>
                <a:latin typeface="Arial" charset="0"/>
              </a:defRPr>
            </a:lvl8pPr>
            <a:lvl9pPr marL="1280032" algn="l" rtl="0" fontAlgn="base">
              <a:lnSpc>
                <a:spcPct val="85000"/>
              </a:lnSpc>
              <a:spcBef>
                <a:spcPct val="0"/>
              </a:spcBef>
              <a:spcAft>
                <a:spcPct val="0"/>
              </a:spcAft>
              <a:defRPr sz="2200" b="1">
                <a:solidFill>
                  <a:srgbClr val="FF0000"/>
                </a:solidFill>
                <a:latin typeface="Arial" charset="0"/>
              </a:defRPr>
            </a:lvl9pPr>
          </a:lstStyle>
          <a:p>
            <a:pPr defTabSz="914400"/>
            <a:r>
              <a:rPr lang="en-US" dirty="0"/>
              <a:t>Buck power stage</a:t>
            </a:r>
            <a:r>
              <a:rPr lang="en-US" kern="0" dirty="0"/>
              <a:t> waveforms</a:t>
            </a:r>
          </a:p>
        </p:txBody>
      </p:sp>
    </p:spTree>
    <p:extLst>
      <p:ext uri="{BB962C8B-B14F-4D97-AF65-F5344CB8AC3E}">
        <p14:creationId xmlns:p14="http://schemas.microsoft.com/office/powerpoint/2010/main" val="1613160209"/>
      </p:ext>
    </p:extLst>
  </p:cSld>
  <p:clrMapOvr>
    <a:masterClrMapping/>
  </p:clrMapOvr>
  <mc:AlternateContent xmlns:mc="http://schemas.openxmlformats.org/markup-compatibility/2006" xmlns:p14="http://schemas.microsoft.com/office/powerpoint/2010/main">
    <mc:Choice Requires="p14">
      <p:transition spd="slow" p14:dur="2000" advTm="31737"/>
    </mc:Choice>
    <mc:Fallback xmlns="">
      <p:transition spd="slow" advTm="3173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853681" y="4421920"/>
            <a:ext cx="816415" cy="276991"/>
          </a:xfrm>
          <a:prstGeom prst="rect">
            <a:avLst/>
          </a:prstGeom>
          <a:noFill/>
        </p:spPr>
        <p:txBody>
          <a:bodyPr wrap="square" lIns="91431" tIns="45716" rIns="91431" bIns="45716" rtlCol="0">
            <a:spAutoFit/>
          </a:bodyPr>
          <a:lstStyle/>
          <a:p>
            <a:pPr algn="r"/>
            <a:r>
              <a:rPr lang="en-US" sz="1200" b="1" dirty="0">
                <a:latin typeface="Arial"/>
                <a:cs typeface="Arial"/>
              </a:rPr>
              <a:t>1-4</a:t>
            </a:r>
          </a:p>
        </p:txBody>
      </p:sp>
      <p:sp>
        <p:nvSpPr>
          <p:cNvPr id="12" name="TextBox 11"/>
          <p:cNvSpPr txBox="1"/>
          <p:nvPr/>
        </p:nvSpPr>
        <p:spPr>
          <a:xfrm>
            <a:off x="167064" y="1299114"/>
            <a:ext cx="3039080" cy="261602"/>
          </a:xfrm>
          <a:prstGeom prst="rect">
            <a:avLst/>
          </a:prstGeom>
          <a:noFill/>
        </p:spPr>
        <p:txBody>
          <a:bodyPr wrap="square" lIns="91431" tIns="45716" rIns="91431" bIns="45716" rtlCol="0">
            <a:spAutoFit/>
          </a:bodyPr>
          <a:lstStyle/>
          <a:p>
            <a:r>
              <a:rPr lang="en-US" sz="1100" b="1" dirty="0">
                <a:latin typeface="Arial"/>
                <a:cs typeface="Arial"/>
              </a:rPr>
              <a:t>(continuous conduction mode operation)</a:t>
            </a:r>
            <a:endParaRPr lang="en-US" sz="1000" dirty="0">
              <a:latin typeface="Arial"/>
              <a:cs typeface="Aria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2188055585"/>
              </p:ext>
            </p:extLst>
          </p:nvPr>
        </p:nvGraphicFramePr>
        <p:xfrm>
          <a:off x="355654" y="2458363"/>
          <a:ext cx="2585059" cy="406801"/>
        </p:xfrm>
        <a:graphic>
          <a:graphicData uri="http://schemas.openxmlformats.org/presentationml/2006/ole">
            <mc:AlternateContent xmlns:mc="http://schemas.openxmlformats.org/markup-compatibility/2006">
              <mc:Choice xmlns:v="urn:schemas-microsoft-com:vml" Requires="v">
                <p:oleObj spid="_x0000_s3014" name="Equation" r:id="rId4" imgW="2834280" imgH="585000" progId="">
                  <p:embed/>
                </p:oleObj>
              </mc:Choice>
              <mc:Fallback>
                <p:oleObj name="Equation" r:id="rId4" imgW="2834280" imgH="585000" progId="">
                  <p:embed/>
                  <p:pic>
                    <p:nvPicPr>
                      <p:cNvPr id="0" name="Picture 7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54" y="2458363"/>
                        <a:ext cx="2585059" cy="4068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p:nvGrpSpPr>
        <p:grpSpPr>
          <a:xfrm>
            <a:off x="3337766" y="1523367"/>
            <a:ext cx="641958" cy="369332"/>
            <a:chOff x="3345839" y="1542827"/>
            <a:chExt cx="641958" cy="492443"/>
          </a:xfrm>
        </p:grpSpPr>
        <p:sp>
          <p:nvSpPr>
            <p:cNvPr id="6" name="TextBox 5"/>
            <p:cNvSpPr txBox="1"/>
            <p:nvPr/>
          </p:nvSpPr>
          <p:spPr>
            <a:xfrm>
              <a:off x="3345839" y="1542827"/>
              <a:ext cx="641958" cy="492443"/>
            </a:xfrm>
            <a:prstGeom prst="rect">
              <a:avLst/>
            </a:prstGeom>
            <a:noFill/>
          </p:spPr>
          <p:txBody>
            <a:bodyPr wrap="square" rtlCol="0">
              <a:spAutoFit/>
            </a:bodyPr>
            <a:lstStyle/>
            <a:p>
              <a:pPr algn="r">
                <a:lnSpc>
                  <a:spcPct val="150000"/>
                </a:lnSpc>
              </a:pPr>
              <a:r>
                <a:rPr lang="en-US" sz="1200" b="1" dirty="0">
                  <a:latin typeface="Arial"/>
                  <a:cs typeface="Arial"/>
                </a:rPr>
                <a:t>HDVR</a:t>
              </a:r>
            </a:p>
          </p:txBody>
        </p:sp>
        <p:cxnSp>
          <p:nvCxnSpPr>
            <p:cNvPr id="22" name="Straight Connector 21"/>
            <p:cNvCxnSpPr/>
            <p:nvPr/>
          </p:nvCxnSpPr>
          <p:spPr>
            <a:xfrm>
              <a:off x="3712025" y="1895930"/>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3319241" y="2086685"/>
            <a:ext cx="641958" cy="369332"/>
            <a:chOff x="3218461" y="2139712"/>
            <a:chExt cx="641958" cy="492443"/>
          </a:xfrm>
        </p:grpSpPr>
        <p:sp>
          <p:nvSpPr>
            <p:cNvPr id="30" name="TextBox 29"/>
            <p:cNvSpPr txBox="1"/>
            <p:nvPr/>
          </p:nvSpPr>
          <p:spPr>
            <a:xfrm>
              <a:off x="3218461" y="2139712"/>
              <a:ext cx="641958" cy="492443"/>
            </a:xfrm>
            <a:prstGeom prst="rect">
              <a:avLst/>
            </a:prstGeom>
            <a:noFill/>
          </p:spPr>
          <p:txBody>
            <a:bodyPr wrap="square" rtlCol="0">
              <a:spAutoFit/>
            </a:bodyPr>
            <a:lstStyle/>
            <a:p>
              <a:pPr algn="r">
                <a:lnSpc>
                  <a:spcPct val="150000"/>
                </a:lnSpc>
              </a:pPr>
              <a:r>
                <a:rPr lang="en-US" sz="1200" b="1" dirty="0">
                  <a:latin typeface="Arial"/>
                  <a:cs typeface="Arial"/>
                </a:rPr>
                <a:t>LDRV</a:t>
              </a:r>
            </a:p>
          </p:txBody>
        </p:sp>
        <p:cxnSp>
          <p:nvCxnSpPr>
            <p:cNvPr id="23" name="Straight Connector 22"/>
            <p:cNvCxnSpPr/>
            <p:nvPr/>
          </p:nvCxnSpPr>
          <p:spPr>
            <a:xfrm>
              <a:off x="3556011" y="2487050"/>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3444499" y="2675049"/>
            <a:ext cx="513443" cy="276999"/>
            <a:chOff x="3343717" y="2924192"/>
            <a:chExt cx="513443" cy="369332"/>
          </a:xfrm>
        </p:grpSpPr>
        <p:sp>
          <p:nvSpPr>
            <p:cNvPr id="7" name="TextBox 6"/>
            <p:cNvSpPr txBox="1"/>
            <p:nvPr/>
          </p:nvSpPr>
          <p:spPr>
            <a:xfrm>
              <a:off x="3343717" y="2924192"/>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SW</a:t>
              </a:r>
            </a:p>
          </p:txBody>
        </p:sp>
        <p:cxnSp>
          <p:nvCxnSpPr>
            <p:cNvPr id="24" name="Straight Connector 23"/>
            <p:cNvCxnSpPr/>
            <p:nvPr/>
          </p:nvCxnSpPr>
          <p:spPr>
            <a:xfrm>
              <a:off x="3565072" y="3223061"/>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3429091" y="3181540"/>
            <a:ext cx="513443" cy="276999"/>
            <a:chOff x="3518800" y="3454379"/>
            <a:chExt cx="513443" cy="369332"/>
          </a:xfrm>
        </p:grpSpPr>
        <p:sp>
          <p:nvSpPr>
            <p:cNvPr id="15" name="TextBox 14"/>
            <p:cNvSpPr txBox="1"/>
            <p:nvPr/>
          </p:nvSpPr>
          <p:spPr>
            <a:xfrm>
              <a:off x="3518800" y="3454379"/>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SR</a:t>
              </a:r>
            </a:p>
          </p:txBody>
        </p:sp>
        <p:cxnSp>
          <p:nvCxnSpPr>
            <p:cNvPr id="25" name="Straight Connector 24"/>
            <p:cNvCxnSpPr/>
            <p:nvPr/>
          </p:nvCxnSpPr>
          <p:spPr>
            <a:xfrm>
              <a:off x="3735614" y="3750684"/>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459036" y="3636005"/>
            <a:ext cx="537922" cy="508309"/>
            <a:chOff x="3358256" y="4205465"/>
            <a:chExt cx="537922" cy="677746"/>
          </a:xfrm>
        </p:grpSpPr>
        <p:sp>
          <p:nvSpPr>
            <p:cNvPr id="16" name="TextBox 15"/>
            <p:cNvSpPr txBox="1"/>
            <p:nvPr/>
          </p:nvSpPr>
          <p:spPr>
            <a:xfrm>
              <a:off x="3358256" y="4205465"/>
              <a:ext cx="513443" cy="369332"/>
            </a:xfrm>
            <a:prstGeom prst="rect">
              <a:avLst/>
            </a:prstGeom>
            <a:noFill/>
          </p:spPr>
          <p:txBody>
            <a:bodyPr wrap="square" rtlCol="0">
              <a:spAutoFit/>
            </a:bodyPr>
            <a:lstStyle/>
            <a:p>
              <a:pPr algn="r"/>
              <a:r>
                <a:rPr lang="en-US" sz="1200" b="1" dirty="0">
                  <a:latin typeface="Arial"/>
                  <a:cs typeface="Arial"/>
                </a:rPr>
                <a:t>SW</a:t>
              </a:r>
              <a:endParaRPr lang="en-US" sz="1200" b="1" baseline="-25000" dirty="0">
                <a:latin typeface="Arial"/>
                <a:cs typeface="Arial"/>
              </a:endParaRPr>
            </a:p>
          </p:txBody>
        </p:sp>
        <p:sp>
          <p:nvSpPr>
            <p:cNvPr id="18" name="TextBox 17"/>
            <p:cNvSpPr txBox="1"/>
            <p:nvPr/>
          </p:nvSpPr>
          <p:spPr>
            <a:xfrm>
              <a:off x="3382735" y="4513879"/>
              <a:ext cx="513443" cy="369332"/>
            </a:xfrm>
            <a:prstGeom prst="rect">
              <a:avLst/>
            </a:prstGeom>
            <a:noFill/>
          </p:spPr>
          <p:txBody>
            <a:bodyPr wrap="square" rtlCol="0">
              <a:spAutoFit/>
            </a:bodyPr>
            <a:lstStyle/>
            <a:p>
              <a:pPr algn="r"/>
              <a:r>
                <a:rPr lang="en-US" sz="1200" b="1" dirty="0">
                  <a:latin typeface="Arial"/>
                  <a:cs typeface="Arial"/>
                </a:rPr>
                <a:t>V</a:t>
              </a:r>
              <a:r>
                <a:rPr lang="en-US" sz="1200" b="1" baseline="-25000" dirty="0">
                  <a:latin typeface="Arial"/>
                  <a:cs typeface="Arial"/>
                </a:rPr>
                <a:t>OUT</a:t>
              </a:r>
            </a:p>
          </p:txBody>
        </p:sp>
        <p:cxnSp>
          <p:nvCxnSpPr>
            <p:cNvPr id="26" name="Straight Connector 25"/>
            <p:cNvCxnSpPr/>
            <p:nvPr/>
          </p:nvCxnSpPr>
          <p:spPr>
            <a:xfrm>
              <a:off x="3590478" y="4475761"/>
              <a:ext cx="19957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590478" y="4818652"/>
              <a:ext cx="199572" cy="0"/>
            </a:xfrm>
            <a:prstGeom prst="line">
              <a:avLst/>
            </a:prstGeom>
            <a:ln>
              <a:solidFill>
                <a:srgbClr val="B60179"/>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20020" y="4287765"/>
            <a:ext cx="513443" cy="276999"/>
            <a:chOff x="3491587" y="4793273"/>
            <a:chExt cx="513443" cy="369332"/>
          </a:xfrm>
        </p:grpSpPr>
        <p:sp>
          <p:nvSpPr>
            <p:cNvPr id="19" name="TextBox 18"/>
            <p:cNvSpPr txBox="1"/>
            <p:nvPr/>
          </p:nvSpPr>
          <p:spPr>
            <a:xfrm>
              <a:off x="3491587" y="4793273"/>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28" name="Straight Connector 27"/>
            <p:cNvCxnSpPr/>
            <p:nvPr/>
          </p:nvCxnSpPr>
          <p:spPr>
            <a:xfrm>
              <a:off x="3735614" y="5115448"/>
              <a:ext cx="1995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pic>
        <p:nvPicPr>
          <p:cNvPr id="5" name="Picture 4" descr="1-4_Cheng.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66236" y="1507512"/>
            <a:ext cx="4798812" cy="3191399"/>
          </a:xfrm>
          <a:prstGeom prst="rect">
            <a:avLst/>
          </a:prstGeom>
        </p:spPr>
      </p:pic>
      <p:graphicFrame>
        <p:nvGraphicFramePr>
          <p:cNvPr id="31" name="Object 30">
            <a:extLst>
              <a:ext uri="{FF2B5EF4-FFF2-40B4-BE49-F238E27FC236}">
                <a16:creationId xmlns:a16="http://schemas.microsoft.com/office/drawing/2014/main" id="{C5E7E7FA-84C5-4167-B81A-DE26D8B5C955}"/>
              </a:ext>
            </a:extLst>
          </p:cNvPr>
          <p:cNvGraphicFramePr>
            <a:graphicFrameLocks noChangeAspect="1"/>
          </p:cNvGraphicFramePr>
          <p:nvPr>
            <p:extLst>
              <p:ext uri="{D42A27DB-BD31-4B8C-83A1-F6EECF244321}">
                <p14:modId xmlns:p14="http://schemas.microsoft.com/office/powerpoint/2010/main" val="2443917914"/>
              </p:ext>
            </p:extLst>
          </p:nvPr>
        </p:nvGraphicFramePr>
        <p:xfrm>
          <a:off x="355654" y="3276259"/>
          <a:ext cx="2403475" cy="247650"/>
        </p:xfrm>
        <a:graphic>
          <a:graphicData uri="http://schemas.openxmlformats.org/presentationml/2006/ole">
            <mc:AlternateContent xmlns:mc="http://schemas.openxmlformats.org/markup-compatibility/2006">
              <mc:Choice xmlns:v="urn:schemas-microsoft-com:vml" Requires="v">
                <p:oleObj spid="_x0000_s3015" name="Equation" r:id="rId7" imgW="1928880" imgH="255960" progId="">
                  <p:embed/>
                </p:oleObj>
              </mc:Choice>
              <mc:Fallback>
                <p:oleObj name="Equation" r:id="rId7" imgW="1928880" imgH="255960" progId="">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54" y="3276259"/>
                        <a:ext cx="240347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Rectangle 2">
            <a:extLst>
              <a:ext uri="{FF2B5EF4-FFF2-40B4-BE49-F238E27FC236}">
                <a16:creationId xmlns:a16="http://schemas.microsoft.com/office/drawing/2014/main" id="{A1CC9E29-4BD9-43F4-90FF-E86B0E43EB23}"/>
              </a:ext>
            </a:extLst>
          </p:cNvPr>
          <p:cNvSpPr txBox="1">
            <a:spLocks noChangeArrowheads="1"/>
          </p:cNvSpPr>
          <p:nvPr/>
        </p:nvSpPr>
        <p:spPr bwMode="auto">
          <a:xfrm>
            <a:off x="62384" y="66830"/>
            <a:ext cx="8458200" cy="610791"/>
          </a:xfrm>
          <a:prstGeom prst="rect">
            <a:avLst/>
          </a:prstGeom>
          <a:noFill/>
          <a:ln w="9525">
            <a:noFill/>
            <a:miter lim="800000"/>
            <a:headEnd/>
            <a:tailEnd/>
          </a:ln>
        </p:spPr>
        <p:txBody>
          <a:bodyPr vert="horz" wrap="square" lIns="64002" tIns="32001" rIns="64002" bIns="32001" numCol="1" anchor="ctr" anchorCtr="0" compatLnSpc="1">
            <a:prstTxWarp prst="textNoShape">
              <a:avLst/>
            </a:prstTxWarp>
          </a:bodyPr>
          <a:lstStyle>
            <a:lvl1pPr algn="l" rtl="0" eaLnBrk="0" fontAlgn="base" hangingPunct="0">
              <a:lnSpc>
                <a:spcPct val="85000"/>
              </a:lnSpc>
              <a:spcBef>
                <a:spcPct val="0"/>
              </a:spcBef>
              <a:spcAft>
                <a:spcPct val="0"/>
              </a:spcAft>
              <a:defRPr sz="2200" b="1">
                <a:solidFill>
                  <a:schemeClr val="tx2"/>
                </a:solidFill>
                <a:latin typeface="+mj-lt"/>
                <a:ea typeface="+mj-ea"/>
                <a:cs typeface="+mj-cs"/>
              </a:defRPr>
            </a:lvl1pPr>
            <a:lvl2pPr algn="l" rtl="0" eaLnBrk="0" fontAlgn="base" hangingPunct="0">
              <a:lnSpc>
                <a:spcPct val="85000"/>
              </a:lnSpc>
              <a:spcBef>
                <a:spcPct val="0"/>
              </a:spcBef>
              <a:spcAft>
                <a:spcPct val="0"/>
              </a:spcAft>
              <a:defRPr sz="2200" b="1">
                <a:solidFill>
                  <a:schemeClr val="tx2"/>
                </a:solidFill>
                <a:latin typeface="Arial" charset="0"/>
              </a:defRPr>
            </a:lvl2pPr>
            <a:lvl3pPr algn="l" rtl="0" eaLnBrk="0" fontAlgn="base" hangingPunct="0">
              <a:lnSpc>
                <a:spcPct val="85000"/>
              </a:lnSpc>
              <a:spcBef>
                <a:spcPct val="0"/>
              </a:spcBef>
              <a:spcAft>
                <a:spcPct val="0"/>
              </a:spcAft>
              <a:defRPr sz="2200" b="1">
                <a:solidFill>
                  <a:schemeClr val="tx2"/>
                </a:solidFill>
                <a:latin typeface="Arial" charset="0"/>
              </a:defRPr>
            </a:lvl3pPr>
            <a:lvl4pPr algn="l" rtl="0" eaLnBrk="0" fontAlgn="base" hangingPunct="0">
              <a:lnSpc>
                <a:spcPct val="85000"/>
              </a:lnSpc>
              <a:spcBef>
                <a:spcPct val="0"/>
              </a:spcBef>
              <a:spcAft>
                <a:spcPct val="0"/>
              </a:spcAft>
              <a:defRPr sz="2200" b="1">
                <a:solidFill>
                  <a:schemeClr val="tx2"/>
                </a:solidFill>
                <a:latin typeface="Arial" charset="0"/>
              </a:defRPr>
            </a:lvl4pPr>
            <a:lvl5pPr algn="l" rtl="0" eaLnBrk="0" fontAlgn="base" hangingPunct="0">
              <a:lnSpc>
                <a:spcPct val="85000"/>
              </a:lnSpc>
              <a:spcBef>
                <a:spcPct val="0"/>
              </a:spcBef>
              <a:spcAft>
                <a:spcPct val="0"/>
              </a:spcAft>
              <a:defRPr sz="2200" b="1">
                <a:solidFill>
                  <a:schemeClr val="tx2"/>
                </a:solidFill>
                <a:latin typeface="Arial" charset="0"/>
              </a:defRPr>
            </a:lvl5pPr>
            <a:lvl6pPr marL="320008" algn="l" rtl="0" fontAlgn="base">
              <a:lnSpc>
                <a:spcPct val="85000"/>
              </a:lnSpc>
              <a:spcBef>
                <a:spcPct val="0"/>
              </a:spcBef>
              <a:spcAft>
                <a:spcPct val="0"/>
              </a:spcAft>
              <a:defRPr sz="2200" b="1">
                <a:solidFill>
                  <a:srgbClr val="FF0000"/>
                </a:solidFill>
                <a:latin typeface="Arial" charset="0"/>
              </a:defRPr>
            </a:lvl6pPr>
            <a:lvl7pPr marL="640016" algn="l" rtl="0" fontAlgn="base">
              <a:lnSpc>
                <a:spcPct val="85000"/>
              </a:lnSpc>
              <a:spcBef>
                <a:spcPct val="0"/>
              </a:spcBef>
              <a:spcAft>
                <a:spcPct val="0"/>
              </a:spcAft>
              <a:defRPr sz="2200" b="1">
                <a:solidFill>
                  <a:srgbClr val="FF0000"/>
                </a:solidFill>
                <a:latin typeface="Arial" charset="0"/>
              </a:defRPr>
            </a:lvl7pPr>
            <a:lvl8pPr marL="960024" algn="l" rtl="0" fontAlgn="base">
              <a:lnSpc>
                <a:spcPct val="85000"/>
              </a:lnSpc>
              <a:spcBef>
                <a:spcPct val="0"/>
              </a:spcBef>
              <a:spcAft>
                <a:spcPct val="0"/>
              </a:spcAft>
              <a:defRPr sz="2200" b="1">
                <a:solidFill>
                  <a:srgbClr val="FF0000"/>
                </a:solidFill>
                <a:latin typeface="Arial" charset="0"/>
              </a:defRPr>
            </a:lvl8pPr>
            <a:lvl9pPr marL="1280032" algn="l" rtl="0" fontAlgn="base">
              <a:lnSpc>
                <a:spcPct val="85000"/>
              </a:lnSpc>
              <a:spcBef>
                <a:spcPct val="0"/>
              </a:spcBef>
              <a:spcAft>
                <a:spcPct val="0"/>
              </a:spcAft>
              <a:defRPr sz="2200" b="1">
                <a:solidFill>
                  <a:srgbClr val="FF0000"/>
                </a:solidFill>
                <a:latin typeface="Arial" charset="0"/>
              </a:defRPr>
            </a:lvl9pPr>
          </a:lstStyle>
          <a:p>
            <a:pPr defTabSz="914400"/>
            <a:r>
              <a:rPr lang="en-US" dirty="0"/>
              <a:t>Buck power stage</a:t>
            </a:r>
            <a:r>
              <a:rPr lang="en-US" kern="0" dirty="0"/>
              <a:t> waveforms</a:t>
            </a:r>
          </a:p>
        </p:txBody>
      </p:sp>
      <p:pic>
        <p:nvPicPr>
          <p:cNvPr id="34" name="Picture 33" descr="1-3_Cheng.pdf">
            <a:extLst>
              <a:ext uri="{FF2B5EF4-FFF2-40B4-BE49-F238E27FC236}">
                <a16:creationId xmlns:a16="http://schemas.microsoft.com/office/drawing/2014/main" id="{E54304D2-4B71-4040-93A2-10F95E67E9E6}"/>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1788" t="48707" r="23330" b="21574"/>
          <a:stretch/>
        </p:blipFill>
        <p:spPr>
          <a:xfrm>
            <a:off x="4496208" y="66830"/>
            <a:ext cx="4268840" cy="1638180"/>
          </a:xfrm>
          <a:prstGeom prst="rect">
            <a:avLst/>
          </a:prstGeom>
        </p:spPr>
      </p:pic>
    </p:spTree>
    <p:extLst>
      <p:ext uri="{BB962C8B-B14F-4D97-AF65-F5344CB8AC3E}">
        <p14:creationId xmlns:p14="http://schemas.microsoft.com/office/powerpoint/2010/main" val="3910169480"/>
      </p:ext>
    </p:extLst>
  </p:cSld>
  <p:clrMapOvr>
    <a:masterClrMapping/>
  </p:clrMapOvr>
  <mc:AlternateContent xmlns:mc="http://schemas.openxmlformats.org/markup-compatibility/2006" xmlns:p14="http://schemas.microsoft.com/office/powerpoint/2010/main">
    <mc:Choice Requires="p14">
      <p:transition spd="slow" p14:dur="2000" advTm="44009"/>
    </mc:Choice>
    <mc:Fallback xmlns="">
      <p:transition spd="slow" advTm="4400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242408" y="86141"/>
            <a:ext cx="8458200" cy="610791"/>
          </a:xfrm>
        </p:spPr>
        <p:txBody>
          <a:bodyPr/>
          <a:lstStyle/>
          <a:p>
            <a:r>
              <a:rPr lang="en-US" dirty="0"/>
              <a:t>Buck compensation</a:t>
            </a:r>
          </a:p>
        </p:txBody>
      </p:sp>
      <p:sp>
        <p:nvSpPr>
          <p:cNvPr id="10" name="Rectangle 41"/>
          <p:cNvSpPr>
            <a:spLocks noChangeArrowheads="1"/>
          </p:cNvSpPr>
          <p:nvPr/>
        </p:nvSpPr>
        <p:spPr bwMode="auto">
          <a:xfrm>
            <a:off x="457200" y="1143000"/>
            <a:ext cx="4937760" cy="3246120"/>
          </a:xfrm>
          <a:prstGeom prst="rect">
            <a:avLst/>
          </a:prstGeom>
          <a:solidFill>
            <a:schemeClr val="bg1"/>
          </a:solidFill>
          <a:ln w="9525">
            <a:solidFill>
              <a:schemeClr val="folHlink"/>
            </a:solidFill>
            <a:miter lim="800000"/>
            <a:headEnd/>
            <a:tailEnd/>
          </a:ln>
        </p:spPr>
        <p:txBody>
          <a:bodyPr wrap="none" lIns="182880" rIns="182880" anchor="ctr"/>
          <a:lstStyle/>
          <a:p>
            <a:endParaRPr lang="en-US"/>
          </a:p>
        </p:txBody>
      </p:sp>
      <p:graphicFrame>
        <p:nvGraphicFramePr>
          <p:cNvPr id="12" name="Object 2"/>
          <p:cNvGraphicFramePr>
            <a:graphicFrameLocks noChangeAspect="1"/>
          </p:cNvGraphicFramePr>
          <p:nvPr>
            <p:extLst/>
          </p:nvPr>
        </p:nvGraphicFramePr>
        <p:xfrm>
          <a:off x="241633" y="1278565"/>
          <a:ext cx="5249594" cy="3046794"/>
        </p:xfrm>
        <a:graphic>
          <a:graphicData uri="http://schemas.openxmlformats.org/presentationml/2006/ole">
            <mc:AlternateContent xmlns:mc="http://schemas.openxmlformats.org/markup-compatibility/2006">
              <mc:Choice xmlns:v="urn:schemas-microsoft-com:vml" Requires="v">
                <p:oleObj spid="_x0000_s22578" name="Visio" r:id="rId4" imgW="6562069" imgH="3808620" progId="Visio.Drawing.11">
                  <p:embed/>
                </p:oleObj>
              </mc:Choice>
              <mc:Fallback>
                <p:oleObj name="Visio" r:id="rId4" imgW="6562069" imgH="3808620" progId="Visio.Drawing.11">
                  <p:embed/>
                  <p:pic>
                    <p:nvPicPr>
                      <p:cNvPr id="12" name="Object 2"/>
                      <p:cNvPicPr>
                        <a:picLocks noChangeAspect="1" noChangeArrowheads="1"/>
                      </p:cNvPicPr>
                      <p:nvPr/>
                    </p:nvPicPr>
                    <p:blipFill>
                      <a:blip r:embed="rId5"/>
                      <a:srcRect/>
                      <a:stretch>
                        <a:fillRect/>
                      </a:stretch>
                    </p:blipFill>
                    <p:spPr bwMode="auto">
                      <a:xfrm>
                        <a:off x="241633" y="1278565"/>
                        <a:ext cx="5249594" cy="3046794"/>
                      </a:xfrm>
                      <a:prstGeom prst="rect">
                        <a:avLst/>
                      </a:prstGeom>
                      <a:noFill/>
                      <a:ln>
                        <a:noFill/>
                      </a:ln>
                      <a:effectLst/>
                      <a:extLst/>
                    </p:spPr>
                  </p:pic>
                </p:oleObj>
              </mc:Fallback>
            </mc:AlternateContent>
          </a:graphicData>
        </a:graphic>
      </p:graphicFrame>
      <p:sp>
        <p:nvSpPr>
          <p:cNvPr id="13" name="AutoShape 4"/>
          <p:cNvSpPr>
            <a:spLocks noChangeArrowheads="1"/>
          </p:cNvSpPr>
          <p:nvPr/>
        </p:nvSpPr>
        <p:spPr bwMode="auto">
          <a:xfrm rot="5400000">
            <a:off x="2760307" y="1886602"/>
            <a:ext cx="532845" cy="691117"/>
          </a:xfrm>
          <a:custGeom>
            <a:avLst/>
            <a:gdLst>
              <a:gd name="T0" fmla="*/ 319250228 w 21600"/>
              <a:gd name="T1" fmla="*/ 0 h 21600"/>
              <a:gd name="T2" fmla="*/ 105439024 w 21600"/>
              <a:gd name="T3" fmla="*/ 2147483647 h 21600"/>
              <a:gd name="T4" fmla="*/ 335644822 w 21600"/>
              <a:gd name="T5" fmla="*/ 2147483647 h 21600"/>
              <a:gd name="T6" fmla="*/ 540551592 w 21600"/>
              <a:gd name="T7" fmla="*/ 2147483647 h 21600"/>
              <a:gd name="T8" fmla="*/ 745493655 w 21600"/>
              <a:gd name="T9" fmla="*/ 2147483647 h 21600"/>
              <a:gd name="T10" fmla="*/ 0 60000 65536"/>
              <a:gd name="T11" fmla="*/ 0 60000 65536"/>
              <a:gd name="T12" fmla="*/ 0 60000 65536"/>
              <a:gd name="T13" fmla="*/ 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chemeClr val="accent1"/>
          </a:solidFill>
          <a:ln w="12700">
            <a:noFill/>
            <a:miter lim="800000"/>
            <a:headEnd type="none" w="sm" len="sm"/>
            <a:tailEnd type="none" w="sm" len="sm"/>
          </a:ln>
        </p:spPr>
        <p:txBody>
          <a:bodyPr wrap="none" anchor="ctr"/>
          <a:lstStyle/>
          <a:p>
            <a:endParaRPr lang="en-US">
              <a:solidFill>
                <a:srgbClr val="000000"/>
              </a:solidFill>
              <a:cs typeface="Arial" charset="0"/>
            </a:endParaRPr>
          </a:p>
        </p:txBody>
      </p:sp>
      <p:sp>
        <p:nvSpPr>
          <p:cNvPr id="18" name="Rectangle 9"/>
          <p:cNvSpPr>
            <a:spLocks noChangeArrowheads="1"/>
          </p:cNvSpPr>
          <p:nvPr/>
        </p:nvSpPr>
        <p:spPr bwMode="auto">
          <a:xfrm>
            <a:off x="5491227" y="1143000"/>
            <a:ext cx="3200400" cy="3246120"/>
          </a:xfrm>
          <a:prstGeom prst="rect">
            <a:avLst/>
          </a:prstGeom>
          <a:solidFill>
            <a:srgbClr val="FFFFFF"/>
          </a:solidFill>
          <a:ln w="9525">
            <a:solidFill>
              <a:srgbClr val="AAAAAA"/>
            </a:solidFill>
            <a:miter lim="800000"/>
            <a:headEnd/>
            <a:tailEnd/>
          </a:ln>
        </p:spPr>
        <p:txBody>
          <a:bodyPr tIns="91440" bIns="91440"/>
          <a:lstStyle/>
          <a:p>
            <a:pPr marL="228600" indent="-228600">
              <a:spcAft>
                <a:spcPct val="30000"/>
              </a:spcAft>
              <a:buClr>
                <a:schemeClr val="tx1"/>
              </a:buClr>
              <a:buFontTx/>
              <a:buChar char="•"/>
            </a:pPr>
            <a:r>
              <a:rPr lang="en-US" sz="1400" dirty="0">
                <a:solidFill>
                  <a:srgbClr val="000000"/>
                </a:solidFill>
                <a:ea typeface="MS PGothic" pitchFamily="34" charset="-128"/>
                <a:cs typeface="Arial" charset="0"/>
              </a:rPr>
              <a:t>Feedback is needed to regulate the output voltage</a:t>
            </a:r>
          </a:p>
          <a:p>
            <a:pPr>
              <a:spcAft>
                <a:spcPct val="30000"/>
              </a:spcAft>
              <a:buClr>
                <a:schemeClr val="tx1"/>
              </a:buClr>
            </a:pPr>
            <a:endParaRPr lang="en-US" sz="1400" dirty="0">
              <a:solidFill>
                <a:srgbClr val="000000"/>
              </a:solidFill>
              <a:ea typeface="MS PGothic" pitchFamily="34" charset="-128"/>
              <a:cs typeface="Arial" charset="0"/>
            </a:endParaRPr>
          </a:p>
          <a:p>
            <a:pPr marL="228600" indent="-228600">
              <a:spcAft>
                <a:spcPct val="30000"/>
              </a:spcAft>
              <a:buClr>
                <a:schemeClr val="tx1"/>
              </a:buClr>
              <a:buFontTx/>
              <a:buChar char="•"/>
            </a:pPr>
            <a:r>
              <a:rPr lang="en-US" sz="1400" dirty="0">
                <a:solidFill>
                  <a:srgbClr val="000000"/>
                </a:solidFill>
                <a:ea typeface="MS PGothic" pitchFamily="34" charset="-128"/>
                <a:cs typeface="Arial" charset="0"/>
              </a:rPr>
              <a:t>The </a:t>
            </a:r>
            <a:r>
              <a:rPr lang="en-US" sz="1400" b="1" dirty="0">
                <a:solidFill>
                  <a:srgbClr val="000000"/>
                </a:solidFill>
                <a:ea typeface="MS PGothic" pitchFamily="34" charset="-128"/>
                <a:cs typeface="Arial" charset="0"/>
              </a:rPr>
              <a:t>bandwidth</a:t>
            </a:r>
            <a:r>
              <a:rPr lang="en-US" sz="1400" dirty="0">
                <a:solidFill>
                  <a:srgbClr val="000000"/>
                </a:solidFill>
                <a:ea typeface="MS PGothic" pitchFamily="34" charset="-128"/>
                <a:cs typeface="Arial" charset="0"/>
              </a:rPr>
              <a:t> of the </a:t>
            </a:r>
            <a:r>
              <a:rPr lang="en-US" sz="1400" b="1" dirty="0">
                <a:solidFill>
                  <a:srgbClr val="000000"/>
                </a:solidFill>
                <a:ea typeface="MS PGothic" pitchFamily="34" charset="-128"/>
                <a:cs typeface="Arial" charset="0"/>
              </a:rPr>
              <a:t>control loop</a:t>
            </a:r>
            <a:r>
              <a:rPr lang="en-US" sz="1400" dirty="0">
                <a:solidFill>
                  <a:srgbClr val="000000"/>
                </a:solidFill>
                <a:ea typeface="MS PGothic" pitchFamily="34" charset="-128"/>
                <a:cs typeface="Arial" charset="0"/>
              </a:rPr>
              <a:t> determines </a:t>
            </a:r>
            <a:r>
              <a:rPr lang="en-US" sz="1400" b="1" dirty="0">
                <a:solidFill>
                  <a:srgbClr val="000000"/>
                </a:solidFill>
                <a:ea typeface="MS PGothic" pitchFamily="34" charset="-128"/>
                <a:cs typeface="Arial" charset="0"/>
              </a:rPr>
              <a:t>the response time</a:t>
            </a:r>
            <a:r>
              <a:rPr lang="en-US" sz="1400" dirty="0">
                <a:solidFill>
                  <a:srgbClr val="000000"/>
                </a:solidFill>
                <a:ea typeface="MS PGothic" pitchFamily="34" charset="-128"/>
                <a:cs typeface="Arial" charset="0"/>
              </a:rPr>
              <a:t> and the </a:t>
            </a:r>
            <a:r>
              <a:rPr lang="en-US" sz="1400" b="1" dirty="0">
                <a:solidFill>
                  <a:srgbClr val="000000"/>
                </a:solidFill>
                <a:ea typeface="MS PGothic" pitchFamily="34" charset="-128"/>
                <a:cs typeface="Arial" charset="0"/>
              </a:rPr>
              <a:t>maximum deviation</a:t>
            </a:r>
          </a:p>
          <a:p>
            <a:pPr>
              <a:spcAft>
                <a:spcPct val="30000"/>
              </a:spcAft>
              <a:buClr>
                <a:schemeClr val="tx1"/>
              </a:buClr>
            </a:pPr>
            <a:endParaRPr lang="en-US" sz="1400" b="1" dirty="0">
              <a:solidFill>
                <a:srgbClr val="000000"/>
              </a:solidFill>
              <a:ea typeface="MS PGothic" pitchFamily="34" charset="-128"/>
              <a:cs typeface="Arial" charset="0"/>
            </a:endParaRPr>
          </a:p>
          <a:p>
            <a:pPr marL="228600" indent="-228600">
              <a:spcAft>
                <a:spcPct val="30000"/>
              </a:spcAft>
              <a:buClr>
                <a:schemeClr val="tx1"/>
              </a:buClr>
              <a:buFontTx/>
              <a:buChar char="•"/>
            </a:pPr>
            <a:r>
              <a:rPr lang="en-US" sz="1400" dirty="0">
                <a:solidFill>
                  <a:srgbClr val="000000"/>
                </a:solidFill>
                <a:ea typeface="MS PGothic" pitchFamily="34" charset="-128"/>
                <a:cs typeface="Arial" charset="0"/>
              </a:rPr>
              <a:t>The control loop must remain </a:t>
            </a:r>
            <a:r>
              <a:rPr lang="en-US" sz="1400" b="1" dirty="0">
                <a:solidFill>
                  <a:srgbClr val="000000"/>
                </a:solidFill>
                <a:ea typeface="MS PGothic" pitchFamily="34" charset="-128"/>
                <a:cs typeface="Arial" charset="0"/>
              </a:rPr>
              <a:t>stable</a:t>
            </a:r>
            <a:r>
              <a:rPr lang="en-US" sz="1400" dirty="0">
                <a:solidFill>
                  <a:srgbClr val="000000"/>
                </a:solidFill>
                <a:ea typeface="MS PGothic" pitchFamily="34" charset="-128"/>
                <a:cs typeface="Arial" charset="0"/>
              </a:rPr>
              <a:t>.</a:t>
            </a:r>
          </a:p>
          <a:p>
            <a:pPr marL="228600" indent="-228600">
              <a:spcAft>
                <a:spcPct val="30000"/>
              </a:spcAft>
              <a:buClr>
                <a:schemeClr val="tx1"/>
              </a:buClr>
              <a:buFontTx/>
              <a:buChar char="•"/>
            </a:pPr>
            <a:endParaRPr lang="en-US" sz="1600" b="1" dirty="0">
              <a:solidFill>
                <a:srgbClr val="000000"/>
              </a:solidFill>
              <a:ea typeface="MS PGothic" pitchFamily="34" charset="-128"/>
              <a:cs typeface="Arial" charset="0"/>
            </a:endParaRPr>
          </a:p>
        </p:txBody>
      </p:sp>
      <p:sp>
        <p:nvSpPr>
          <p:cNvPr id="9" name="Rectangle 13"/>
          <p:cNvSpPr>
            <a:spLocks noChangeArrowheads="1"/>
          </p:cNvSpPr>
          <p:nvPr/>
        </p:nvSpPr>
        <p:spPr bwMode="auto">
          <a:xfrm>
            <a:off x="457200" y="822960"/>
            <a:ext cx="8229600" cy="320040"/>
          </a:xfrm>
          <a:prstGeom prst="rect">
            <a:avLst/>
          </a:prstGeom>
          <a:solidFill>
            <a:schemeClr val="accent3"/>
          </a:solidFill>
          <a:ln w="9525">
            <a:solidFill>
              <a:schemeClr val="accent3"/>
            </a:solidFill>
            <a:miter lim="800000"/>
            <a:headEnd/>
            <a:tailEnd/>
          </a:ln>
        </p:spPr>
        <p:txBody>
          <a:bodyPr anchor="ctr"/>
          <a:lstStyle/>
          <a:p>
            <a:pPr algn="ctr">
              <a:spcBef>
                <a:spcPct val="50000"/>
              </a:spcBef>
            </a:pPr>
            <a:r>
              <a:rPr lang="en-US" dirty="0">
                <a:solidFill>
                  <a:schemeClr val="bg1"/>
                </a:solidFill>
              </a:rPr>
              <a:t>Why do we need feedback?</a:t>
            </a:r>
          </a:p>
        </p:txBody>
      </p:sp>
      <p:sp>
        <p:nvSpPr>
          <p:cNvPr id="3" name="Slide Number Placeholder 2">
            <a:extLst>
              <a:ext uri="{FF2B5EF4-FFF2-40B4-BE49-F238E27FC236}">
                <a16:creationId xmlns:a16="http://schemas.microsoft.com/office/drawing/2014/main" id="{BBA3377D-F47D-45F9-8ED5-37A7ED9C2D69}"/>
              </a:ext>
            </a:extLst>
          </p:cNvPr>
          <p:cNvSpPr>
            <a:spLocks noGrp="1"/>
          </p:cNvSpPr>
          <p:nvPr>
            <p:ph type="sldNum" sz="quarter" idx="10"/>
          </p:nvPr>
        </p:nvSpPr>
        <p:spPr/>
        <p:txBody>
          <a:bodyPr/>
          <a:lstStyle/>
          <a:p>
            <a:pPr>
              <a:defRPr/>
            </a:pPr>
            <a:fld id="{D4C52F08-588C-488E-A5AB-DF69250DE862}" type="slidenum">
              <a:rPr lang="en-US" smtClean="0"/>
              <a:pPr>
                <a:defRPr/>
              </a:pPr>
              <a:t>24</a:t>
            </a:fld>
            <a:endParaRPr lang="en-US"/>
          </a:p>
        </p:txBody>
      </p:sp>
    </p:spTree>
    <p:extLst>
      <p:ext uri="{BB962C8B-B14F-4D97-AF65-F5344CB8AC3E}">
        <p14:creationId xmlns:p14="http://schemas.microsoft.com/office/powerpoint/2010/main" val="3637059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a:xfrm>
            <a:off x="242408" y="107163"/>
            <a:ext cx="8458200" cy="610791"/>
          </a:xfrm>
        </p:spPr>
        <p:txBody>
          <a:bodyPr/>
          <a:lstStyle/>
          <a:p>
            <a:r>
              <a:rPr lang="en-US" dirty="0"/>
              <a:t>Stability : Phase margin and gain margin</a:t>
            </a:r>
          </a:p>
        </p:txBody>
      </p:sp>
      <p:sp>
        <p:nvSpPr>
          <p:cNvPr id="8" name="Rectangle 9"/>
          <p:cNvSpPr>
            <a:spLocks noChangeArrowheads="1"/>
          </p:cNvSpPr>
          <p:nvPr/>
        </p:nvSpPr>
        <p:spPr bwMode="auto">
          <a:xfrm>
            <a:off x="4846320" y="1143000"/>
            <a:ext cx="3840480" cy="3246120"/>
          </a:xfrm>
          <a:prstGeom prst="rect">
            <a:avLst/>
          </a:prstGeom>
          <a:solidFill>
            <a:srgbClr val="FFFFFF"/>
          </a:solidFill>
          <a:ln w="9525">
            <a:solidFill>
              <a:srgbClr val="AAAAAA"/>
            </a:solidFill>
            <a:miter lim="800000"/>
            <a:headEnd/>
            <a:tailEnd/>
          </a:ln>
        </p:spPr>
        <p:txBody>
          <a:bodyPr tIns="91440" bIns="91440"/>
          <a:lstStyle/>
          <a:p>
            <a:pPr marL="173038" marR="0" lvl="0" indent="-173038" algn="l" defTabSz="914400" rtl="0" eaLnBrk="1" fontAlgn="base" latinLnBrk="0" hangingPunct="1">
              <a:lnSpc>
                <a:spcPct val="100000"/>
              </a:lnSpc>
              <a:spcBef>
                <a:spcPct val="0"/>
              </a:spcBef>
              <a:spcAft>
                <a:spcPct val="3000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charset="0"/>
                <a:ea typeface="MS PGothic" pitchFamily="34" charset="-128"/>
                <a:cs typeface="Arial" charset="0"/>
              </a:rPr>
              <a:t>Sufficient phase margin is needed to prevent oscillation (45º min – aim for 60º )</a:t>
            </a:r>
          </a:p>
          <a:p>
            <a:pPr marL="0" marR="0" lvl="0" indent="0" algn="l" defTabSz="914400" rtl="0" eaLnBrk="1" fontAlgn="base" latinLnBrk="0" hangingPunct="1">
              <a:lnSpc>
                <a:spcPct val="100000"/>
              </a:lnSpc>
              <a:spcBef>
                <a:spcPct val="0"/>
              </a:spcBef>
              <a:spcAft>
                <a:spcPct val="300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charset="0"/>
              <a:ea typeface="MS PGothic" pitchFamily="34" charset="-128"/>
              <a:cs typeface="Arial" charset="0"/>
            </a:endParaRPr>
          </a:p>
          <a:p>
            <a:pPr marL="173038" marR="0" lvl="0" indent="-173038" algn="l" defTabSz="914400" rtl="0" eaLnBrk="1" fontAlgn="base" latinLnBrk="0" hangingPunct="1">
              <a:lnSpc>
                <a:spcPct val="100000"/>
              </a:lnSpc>
              <a:spcBef>
                <a:spcPct val="0"/>
              </a:spcBef>
              <a:spcAft>
                <a:spcPct val="3000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charset="0"/>
                <a:ea typeface="MS PGothic" pitchFamily="34" charset="-128"/>
                <a:cs typeface="Arial" charset="0"/>
              </a:rPr>
              <a:t>Gain margin goal of 10 dB min to prevent switch node jitter</a:t>
            </a:r>
          </a:p>
          <a:p>
            <a:pPr marL="0" marR="0" lvl="0" indent="0" algn="l" defTabSz="914400" rtl="0" eaLnBrk="1" fontAlgn="base" latinLnBrk="0" hangingPunct="1">
              <a:lnSpc>
                <a:spcPct val="100000"/>
              </a:lnSpc>
              <a:spcBef>
                <a:spcPct val="0"/>
              </a:spcBef>
              <a:spcAft>
                <a:spcPct val="300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charset="0"/>
              <a:ea typeface="MS PGothic" pitchFamily="34" charset="-128"/>
              <a:cs typeface="Arial" charset="0"/>
            </a:endParaRPr>
          </a:p>
          <a:p>
            <a:pPr marL="173038" marR="0" lvl="0" indent="-173038" algn="l" defTabSz="914400" rtl="0" eaLnBrk="1" fontAlgn="base" latinLnBrk="0" hangingPunct="1">
              <a:lnSpc>
                <a:spcPct val="100000"/>
              </a:lnSpc>
              <a:spcBef>
                <a:spcPct val="0"/>
              </a:spcBef>
              <a:spcAft>
                <a:spcPct val="30000"/>
              </a:spcAft>
              <a:buClr>
                <a:srgbClr val="000000"/>
              </a:buClr>
              <a:buSzTx/>
              <a:buFontTx/>
              <a:buChar char="•"/>
              <a:tabLst/>
              <a:defRPr/>
            </a:pPr>
            <a:r>
              <a:rPr kumimoji="0" lang="en-US" sz="1600" b="0" i="0" u="none" strike="noStrike" kern="1200" cap="none" spc="0" normalizeH="0" baseline="0" noProof="0" dirty="0">
                <a:ln>
                  <a:noFill/>
                </a:ln>
                <a:solidFill>
                  <a:srgbClr val="000000"/>
                </a:solidFill>
                <a:effectLst/>
                <a:uLnTx/>
                <a:uFillTx/>
                <a:latin typeface="Arial" charset="0"/>
                <a:ea typeface="MS PGothic" pitchFamily="34" charset="-128"/>
                <a:cs typeface="Arial" charset="0"/>
              </a:rPr>
              <a:t>Slope of –20 dB/decade when passing through 0 dB</a:t>
            </a:r>
          </a:p>
          <a:p>
            <a:pPr marL="0" marR="0" lvl="0" indent="0" algn="l" defTabSz="914400" rtl="0" eaLnBrk="1" fontAlgn="base" latinLnBrk="0" hangingPunct="1">
              <a:lnSpc>
                <a:spcPct val="100000"/>
              </a:lnSpc>
              <a:spcBef>
                <a:spcPct val="0"/>
              </a:spcBef>
              <a:spcAft>
                <a:spcPct val="30000"/>
              </a:spcAft>
              <a:buClr>
                <a:srgbClr val="80808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MS PGothic" pitchFamily="34" charset="-128"/>
              <a:cs typeface="Arial" charset="0"/>
            </a:endParaRPr>
          </a:p>
          <a:p>
            <a:pPr marL="228600" marR="0" lvl="0" indent="-228600" algn="l" defTabSz="914400" rtl="0" eaLnBrk="1" fontAlgn="base" latinLnBrk="0" hangingPunct="1">
              <a:lnSpc>
                <a:spcPct val="100000"/>
              </a:lnSpc>
              <a:spcBef>
                <a:spcPct val="0"/>
              </a:spcBef>
              <a:spcAft>
                <a:spcPct val="30000"/>
              </a:spcAft>
              <a:buClr>
                <a:srgbClr val="808080"/>
              </a:buClr>
              <a:buSzTx/>
              <a:buFontTx/>
              <a:buChar char="•"/>
              <a:tabLst/>
              <a:defRPr/>
            </a:pPr>
            <a:endParaRPr kumimoji="0" lang="en-US" sz="1400" b="0" i="0" u="none" strike="noStrike" kern="1200" cap="none" spc="0" normalizeH="0" baseline="0" noProof="0" dirty="0">
              <a:ln>
                <a:noFill/>
              </a:ln>
              <a:solidFill>
                <a:srgbClr val="000000"/>
              </a:solidFill>
              <a:effectLst/>
              <a:uLnTx/>
              <a:uFillTx/>
              <a:latin typeface="Arial" charset="0"/>
              <a:ea typeface="MS PGothic" pitchFamily="34" charset="-128"/>
              <a:cs typeface="Arial" charset="0"/>
            </a:endParaRPr>
          </a:p>
        </p:txBody>
      </p:sp>
      <p:sp>
        <p:nvSpPr>
          <p:cNvPr id="10" name="Rectangle 13"/>
          <p:cNvSpPr>
            <a:spLocks noChangeArrowheads="1"/>
          </p:cNvSpPr>
          <p:nvPr/>
        </p:nvSpPr>
        <p:spPr bwMode="auto">
          <a:xfrm>
            <a:off x="4846320" y="822960"/>
            <a:ext cx="3840480" cy="320040"/>
          </a:xfrm>
          <a:prstGeom prst="rect">
            <a:avLst/>
          </a:prstGeom>
          <a:solidFill>
            <a:schemeClr val="accent1"/>
          </a:solidFill>
          <a:ln w="9525">
            <a:solidFill>
              <a:schemeClr val="accent1"/>
            </a:solidFill>
            <a:miter lim="800000"/>
            <a:headEnd/>
            <a:tailEnd/>
          </a:ln>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Phase margin and gain margin</a:t>
            </a:r>
          </a:p>
        </p:txBody>
      </p:sp>
      <p:graphicFrame>
        <p:nvGraphicFramePr>
          <p:cNvPr id="9" name="Object 5"/>
          <p:cNvGraphicFramePr>
            <a:graphicFrameLocks noGrp="1"/>
          </p:cNvGraphicFramePr>
          <p:nvPr>
            <p:extLst/>
          </p:nvPr>
        </p:nvGraphicFramePr>
        <p:xfrm>
          <a:off x="457200" y="822960"/>
          <a:ext cx="4297680" cy="356616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Straight Arrow Connector 3"/>
          <p:cNvCxnSpPr/>
          <p:nvPr/>
        </p:nvCxnSpPr>
        <p:spPr>
          <a:xfrm flipV="1">
            <a:off x="2935818" y="1897413"/>
            <a:ext cx="0" cy="717771"/>
          </a:xfrm>
          <a:prstGeom prst="straightConnector1">
            <a:avLst/>
          </a:prstGeom>
          <a:ln w="25400">
            <a:solidFill>
              <a:schemeClr val="bg2"/>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563433" y="2615184"/>
            <a:ext cx="0" cy="593031"/>
          </a:xfrm>
          <a:prstGeom prst="straightConnector1">
            <a:avLst/>
          </a:prstGeom>
          <a:ln w="25400">
            <a:solidFill>
              <a:schemeClr val="accent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7" name="Rectangle 4"/>
          <p:cNvSpPr>
            <a:spLocks noChangeArrowheads="1"/>
          </p:cNvSpPr>
          <p:nvPr/>
        </p:nvSpPr>
        <p:spPr bwMode="auto">
          <a:xfrm>
            <a:off x="2870196" y="2152226"/>
            <a:ext cx="1356168" cy="27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017" tIns="46402" rIns="91017" bIns="46402"/>
          <a:lstStyle/>
          <a:p>
            <a:pPr marL="258763" marR="0" lvl="0" indent="-258763" algn="l" defTabSz="914400" rtl="0" eaLnBrk="1" fontAlgn="base" latinLnBrk="0" hangingPunct="1">
              <a:lnSpc>
                <a:spcPct val="90000"/>
              </a:lnSpc>
              <a:spcBef>
                <a:spcPct val="0"/>
              </a:spcBef>
              <a:spcAft>
                <a:spcPct val="0"/>
              </a:spcAft>
              <a:buClr>
                <a:srgbClr val="FF3300"/>
              </a:buClr>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Arial" charset="0"/>
                <a:ea typeface="PMingLiU" pitchFamily="18" charset="-120"/>
                <a:cs typeface="+mn-cs"/>
              </a:rPr>
              <a:t>Phase margin</a:t>
            </a:r>
          </a:p>
        </p:txBody>
      </p:sp>
      <p:sp>
        <p:nvSpPr>
          <p:cNvPr id="28" name="Rectangle 4"/>
          <p:cNvSpPr>
            <a:spLocks noChangeArrowheads="1"/>
          </p:cNvSpPr>
          <p:nvPr/>
        </p:nvSpPr>
        <p:spPr bwMode="auto">
          <a:xfrm>
            <a:off x="2128989" y="2838397"/>
            <a:ext cx="1273419" cy="274200"/>
          </a:xfrm>
          <a:prstGeom prst="rect">
            <a:avLst/>
          </a:prstGeom>
          <a:noFill/>
          <a:ln>
            <a:noFill/>
          </a:ln>
          <a:effectLst/>
          <a:extLst/>
        </p:spPr>
        <p:txBody>
          <a:bodyPr lIns="91017" tIns="46402" rIns="91017" bIns="46402"/>
          <a:lstStyle/>
          <a:p>
            <a:pPr marL="258763" marR="0" lvl="0" indent="-258763" algn="l" defTabSz="914400" rtl="0" eaLnBrk="1" fontAlgn="base" latinLnBrk="0" hangingPunct="1">
              <a:lnSpc>
                <a:spcPct val="90000"/>
              </a:lnSpc>
              <a:spcBef>
                <a:spcPct val="0"/>
              </a:spcBef>
              <a:spcAft>
                <a:spcPct val="0"/>
              </a:spcAft>
              <a:buClr>
                <a:srgbClr val="FF3300"/>
              </a:buClr>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Arial" charset="0"/>
                <a:ea typeface="PMingLiU" pitchFamily="18" charset="-120"/>
                <a:cs typeface="+mn-cs"/>
              </a:rPr>
              <a:t>Gain margin</a:t>
            </a:r>
          </a:p>
        </p:txBody>
      </p:sp>
      <p:sp>
        <p:nvSpPr>
          <p:cNvPr id="5" name="Slide Number Placeholder 4">
            <a:extLst>
              <a:ext uri="{FF2B5EF4-FFF2-40B4-BE49-F238E27FC236}">
                <a16:creationId xmlns:a16="http://schemas.microsoft.com/office/drawing/2014/main" id="{CB396A24-4DEB-49D9-905C-B3B996BA8B57}"/>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4C52F08-588C-488E-A5AB-DF69250DE862}" type="slidenum">
              <a:rPr kumimoji="0" lang="en-US" sz="7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7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529534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596E-74DF-4CEA-B27E-BDDF978115A6}"/>
              </a:ext>
            </a:extLst>
          </p:cNvPr>
          <p:cNvSpPr>
            <a:spLocks noGrp="1"/>
          </p:cNvSpPr>
          <p:nvPr>
            <p:ph type="title"/>
          </p:nvPr>
        </p:nvSpPr>
        <p:spPr>
          <a:xfrm>
            <a:off x="-19821" y="-105508"/>
            <a:ext cx="8458200" cy="610791"/>
          </a:xfrm>
        </p:spPr>
        <p:txBody>
          <a:bodyPr/>
          <a:lstStyle/>
          <a:p>
            <a:r>
              <a:rPr lang="en-US" sz="2400" dirty="0"/>
              <a:t>What are the specifications you should look for ?</a:t>
            </a:r>
          </a:p>
        </p:txBody>
      </p:sp>
      <p:sp>
        <p:nvSpPr>
          <p:cNvPr id="4" name="Slide Number Placeholder 3">
            <a:extLst>
              <a:ext uri="{FF2B5EF4-FFF2-40B4-BE49-F238E27FC236}">
                <a16:creationId xmlns:a16="http://schemas.microsoft.com/office/drawing/2014/main" id="{DAC38DC6-2D67-468F-A58A-966402197919}"/>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B97888F-6AF7-4263-B69D-592D8C33BAC7}" type="slidenum">
              <a:rPr kumimoji="0" lang="en-US" sz="7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7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8" name="Table 7">
            <a:extLst>
              <a:ext uri="{FF2B5EF4-FFF2-40B4-BE49-F238E27FC236}">
                <a16:creationId xmlns:a16="http://schemas.microsoft.com/office/drawing/2014/main" id="{3973FA7D-A8AD-4EEC-84B9-DA8F595C4A88}"/>
              </a:ext>
            </a:extLst>
          </p:cNvPr>
          <p:cNvGraphicFramePr>
            <a:graphicFrameLocks noGrp="1"/>
          </p:cNvGraphicFramePr>
          <p:nvPr>
            <p:extLst>
              <p:ext uri="{D42A27DB-BD31-4B8C-83A1-F6EECF244321}">
                <p14:modId xmlns:p14="http://schemas.microsoft.com/office/powerpoint/2010/main" val="1705484147"/>
              </p:ext>
            </p:extLst>
          </p:nvPr>
        </p:nvGraphicFramePr>
        <p:xfrm>
          <a:off x="1337310" y="342900"/>
          <a:ext cx="6469380" cy="4457700"/>
        </p:xfrm>
        <a:graphic>
          <a:graphicData uri="http://schemas.openxmlformats.org/drawingml/2006/table">
            <a:tbl>
              <a:tblPr>
                <a:tableStyleId>{D7AC3CCA-C797-4891-BE02-D94E43425B78}</a:tableStyleId>
              </a:tblPr>
              <a:tblGrid>
                <a:gridCol w="3234690">
                  <a:extLst>
                    <a:ext uri="{9D8B030D-6E8A-4147-A177-3AD203B41FA5}">
                      <a16:colId xmlns:a16="http://schemas.microsoft.com/office/drawing/2014/main" val="20000"/>
                    </a:ext>
                  </a:extLst>
                </a:gridCol>
                <a:gridCol w="3234690">
                  <a:extLst>
                    <a:ext uri="{9D8B030D-6E8A-4147-A177-3AD203B41FA5}">
                      <a16:colId xmlns:a16="http://schemas.microsoft.com/office/drawing/2014/main" val="20001"/>
                    </a:ext>
                  </a:extLst>
                </a:gridCol>
              </a:tblGrid>
              <a:tr h="495300">
                <a:tc>
                  <a:txBody>
                    <a:bodyPr/>
                    <a:lstStyle/>
                    <a:p>
                      <a:pPr marL="0" marR="0" algn="ctr">
                        <a:spcBef>
                          <a:spcPts val="0"/>
                        </a:spcBef>
                        <a:spcAft>
                          <a:spcPts val="0"/>
                        </a:spcAft>
                      </a:pPr>
                      <a:r>
                        <a:rPr lang="en-US" sz="1000" b="1" dirty="0">
                          <a:solidFill>
                            <a:srgbClr val="00B050"/>
                          </a:solidFill>
                        </a:rPr>
                        <a:t>Maximum Input Voltage</a:t>
                      </a:r>
                      <a:endParaRPr lang="en-US" sz="1000" b="1" dirty="0">
                        <a:solidFill>
                          <a:srgbClr val="00B050"/>
                        </a:solidFill>
                        <a:latin typeface="Arial"/>
                        <a:ea typeface="Times New Roman"/>
                        <a:cs typeface="Times New Roman"/>
                      </a:endParaRPr>
                    </a:p>
                  </a:txBody>
                  <a:tcPr marL="68580" marR="68580" marT="0" marB="0" anchor="ctr"/>
                </a:tc>
                <a:tc>
                  <a:txBody>
                    <a:bodyPr/>
                    <a:lstStyle/>
                    <a:p>
                      <a:pPr marL="0" marR="0" algn="ctr">
                        <a:spcBef>
                          <a:spcPts val="0"/>
                        </a:spcBef>
                        <a:spcAft>
                          <a:spcPts val="0"/>
                        </a:spcAft>
                      </a:pPr>
                      <a:r>
                        <a:rPr lang="en-US" sz="1000" b="1" dirty="0">
                          <a:solidFill>
                            <a:srgbClr val="00B050"/>
                          </a:solidFill>
                        </a:rPr>
                        <a:t>36V</a:t>
                      </a:r>
                      <a:endParaRPr lang="en-US" sz="1000" b="1" dirty="0">
                        <a:solidFill>
                          <a:srgbClr val="00B050"/>
                        </a:solidFill>
                        <a:latin typeface="Arial"/>
                        <a:ea typeface="Times New Roman"/>
                        <a:cs typeface="Times New Roman"/>
                      </a:endParaRPr>
                    </a:p>
                  </a:txBody>
                  <a:tcPr marL="68580" marR="68580" marT="0" marB="0" anchor="ctr"/>
                </a:tc>
                <a:extLst>
                  <a:ext uri="{0D108BD9-81ED-4DB2-BD59-A6C34878D82A}">
                    <a16:rowId xmlns:a16="http://schemas.microsoft.com/office/drawing/2014/main" val="10000"/>
                  </a:ext>
                </a:extLst>
              </a:tr>
              <a:tr h="495300">
                <a:tc>
                  <a:txBody>
                    <a:bodyPr/>
                    <a:lstStyle/>
                    <a:p>
                      <a:pPr marL="0" marR="0" algn="ctr">
                        <a:spcBef>
                          <a:spcPts val="0"/>
                        </a:spcBef>
                        <a:spcAft>
                          <a:spcPts val="0"/>
                        </a:spcAft>
                      </a:pPr>
                      <a:r>
                        <a:rPr lang="en-US" sz="1000" b="1" dirty="0">
                          <a:solidFill>
                            <a:srgbClr val="00B050"/>
                          </a:solidFill>
                        </a:rPr>
                        <a:t>Nominal Input Voltage</a:t>
                      </a:r>
                      <a:endParaRPr lang="en-US" sz="1000" b="1" dirty="0">
                        <a:solidFill>
                          <a:srgbClr val="00B050"/>
                        </a:solidFill>
                        <a:latin typeface="Arial"/>
                        <a:ea typeface="Times New Roman"/>
                        <a:cs typeface="Times New Roman"/>
                      </a:endParaRPr>
                    </a:p>
                  </a:txBody>
                  <a:tcPr marL="68580" marR="68580" marT="0" marB="0" anchor="ctr"/>
                </a:tc>
                <a:tc>
                  <a:txBody>
                    <a:bodyPr/>
                    <a:lstStyle/>
                    <a:p>
                      <a:pPr marL="0" marR="0" algn="ctr">
                        <a:spcBef>
                          <a:spcPts val="0"/>
                        </a:spcBef>
                        <a:spcAft>
                          <a:spcPts val="0"/>
                        </a:spcAft>
                      </a:pPr>
                      <a:r>
                        <a:rPr lang="en-US" sz="1000" b="1" dirty="0">
                          <a:solidFill>
                            <a:srgbClr val="00B050"/>
                          </a:solidFill>
                        </a:rPr>
                        <a:t>30V</a:t>
                      </a:r>
                      <a:endParaRPr lang="en-US" sz="1000" b="1" dirty="0">
                        <a:solidFill>
                          <a:srgbClr val="00B050"/>
                        </a:solidFill>
                        <a:latin typeface="Arial"/>
                        <a:ea typeface="Times New Roman"/>
                        <a:cs typeface="Times New Roman"/>
                      </a:endParaRPr>
                    </a:p>
                  </a:txBody>
                  <a:tcPr marL="68580" marR="68580" marT="0" marB="0" anchor="ctr"/>
                </a:tc>
                <a:extLst>
                  <a:ext uri="{0D108BD9-81ED-4DB2-BD59-A6C34878D82A}">
                    <a16:rowId xmlns:a16="http://schemas.microsoft.com/office/drawing/2014/main" val="1464959128"/>
                  </a:ext>
                </a:extLst>
              </a:tr>
              <a:tr h="495300">
                <a:tc>
                  <a:txBody>
                    <a:bodyPr/>
                    <a:lstStyle/>
                    <a:p>
                      <a:pPr marL="0" marR="0" algn="ctr">
                        <a:spcBef>
                          <a:spcPts val="0"/>
                        </a:spcBef>
                        <a:spcAft>
                          <a:spcPts val="0"/>
                        </a:spcAft>
                      </a:pPr>
                      <a:r>
                        <a:rPr lang="en-US" sz="1000" b="1" dirty="0">
                          <a:solidFill>
                            <a:srgbClr val="00B050"/>
                          </a:solidFill>
                        </a:rPr>
                        <a:t>Output Voltage</a:t>
                      </a:r>
                      <a:endParaRPr lang="en-US" sz="1000" b="1" dirty="0">
                        <a:solidFill>
                          <a:srgbClr val="00B050"/>
                        </a:solidFill>
                        <a:latin typeface="Arial"/>
                        <a:ea typeface="Times New Roman"/>
                        <a:cs typeface="Times New Roman"/>
                      </a:endParaRPr>
                    </a:p>
                  </a:txBody>
                  <a:tcPr marL="68580" marR="68580" marT="0" marB="0" anchor="ctr"/>
                </a:tc>
                <a:tc>
                  <a:txBody>
                    <a:bodyPr/>
                    <a:lstStyle/>
                    <a:p>
                      <a:pPr marL="0" marR="0" algn="ctr">
                        <a:spcBef>
                          <a:spcPts val="0"/>
                        </a:spcBef>
                        <a:spcAft>
                          <a:spcPts val="0"/>
                        </a:spcAft>
                      </a:pPr>
                      <a:r>
                        <a:rPr lang="en-US" sz="1000" b="1" dirty="0">
                          <a:solidFill>
                            <a:srgbClr val="00B050"/>
                          </a:solidFill>
                        </a:rPr>
                        <a:t>5V</a:t>
                      </a:r>
                      <a:endParaRPr lang="en-US" sz="1000" b="1" dirty="0">
                        <a:solidFill>
                          <a:srgbClr val="00B050"/>
                        </a:solidFill>
                        <a:latin typeface="Arial"/>
                        <a:ea typeface="Times New Roman"/>
                        <a:cs typeface="Times New Roman"/>
                      </a:endParaRPr>
                    </a:p>
                  </a:txBody>
                  <a:tcPr marL="68580" marR="68580" marT="0" marB="0" anchor="ctr"/>
                </a:tc>
                <a:extLst>
                  <a:ext uri="{0D108BD9-81ED-4DB2-BD59-A6C34878D82A}">
                    <a16:rowId xmlns:a16="http://schemas.microsoft.com/office/drawing/2014/main" val="10001"/>
                  </a:ext>
                </a:extLst>
              </a:tr>
              <a:tr h="495300">
                <a:tc>
                  <a:txBody>
                    <a:bodyPr/>
                    <a:lstStyle/>
                    <a:p>
                      <a:pPr marL="0" marR="0" algn="ctr">
                        <a:spcBef>
                          <a:spcPts val="0"/>
                        </a:spcBef>
                        <a:spcAft>
                          <a:spcPts val="0"/>
                        </a:spcAft>
                      </a:pPr>
                      <a:r>
                        <a:rPr lang="en-US" sz="1000" b="1" dirty="0">
                          <a:solidFill>
                            <a:srgbClr val="00B050"/>
                          </a:solidFill>
                        </a:rPr>
                        <a:t>Output Current</a:t>
                      </a:r>
                      <a:endParaRPr lang="en-US" sz="1000" b="1" dirty="0">
                        <a:solidFill>
                          <a:srgbClr val="00B050"/>
                        </a:solidFill>
                        <a:latin typeface="Arial"/>
                        <a:ea typeface="Times New Roman"/>
                        <a:cs typeface="Times New Roman"/>
                      </a:endParaRPr>
                    </a:p>
                  </a:txBody>
                  <a:tcPr marL="68580" marR="68580" marT="0" marB="0" anchor="ctr"/>
                </a:tc>
                <a:tc>
                  <a:txBody>
                    <a:bodyPr/>
                    <a:lstStyle/>
                    <a:p>
                      <a:pPr marL="0" marR="0" algn="ctr">
                        <a:spcBef>
                          <a:spcPts val="0"/>
                        </a:spcBef>
                        <a:spcAft>
                          <a:spcPts val="0"/>
                        </a:spcAft>
                      </a:pPr>
                      <a:r>
                        <a:rPr lang="en-US" sz="1000" b="1" dirty="0">
                          <a:solidFill>
                            <a:srgbClr val="00B050"/>
                          </a:solidFill>
                        </a:rPr>
                        <a:t>2.5A</a:t>
                      </a:r>
                      <a:endParaRPr lang="en-US" sz="1000" b="1" dirty="0">
                        <a:solidFill>
                          <a:srgbClr val="00B050"/>
                        </a:solidFill>
                        <a:latin typeface="Arial"/>
                        <a:ea typeface="Times New Roman"/>
                        <a:cs typeface="Times New Roman"/>
                      </a:endParaRPr>
                    </a:p>
                  </a:txBody>
                  <a:tcPr marL="68580" marR="68580" marT="0" marB="0" anchor="ctr"/>
                </a:tc>
                <a:extLst>
                  <a:ext uri="{0D108BD9-81ED-4DB2-BD59-A6C34878D82A}">
                    <a16:rowId xmlns:a16="http://schemas.microsoft.com/office/drawing/2014/main" val="10002"/>
                  </a:ext>
                </a:extLst>
              </a:tr>
              <a:tr h="495300">
                <a:tc>
                  <a:txBody>
                    <a:bodyPr/>
                    <a:lstStyle/>
                    <a:p>
                      <a:pPr marL="0" marR="0" algn="ctr">
                        <a:spcBef>
                          <a:spcPts val="0"/>
                        </a:spcBef>
                        <a:spcAft>
                          <a:spcPts val="0"/>
                        </a:spcAft>
                      </a:pPr>
                      <a:r>
                        <a:rPr lang="en-US" sz="1000" b="1" dirty="0"/>
                        <a:t>Targeted Efficiency</a:t>
                      </a:r>
                      <a:endParaRPr lang="en-US" sz="1000" b="1" dirty="0">
                        <a:solidFill>
                          <a:schemeClr val="bg1"/>
                        </a:solidFill>
                        <a:latin typeface="Arial"/>
                        <a:ea typeface="Times New Roman"/>
                        <a:cs typeface="Times New Roman"/>
                      </a:endParaRPr>
                    </a:p>
                  </a:txBody>
                  <a:tcPr marL="68580" marR="68580" marT="0" marB="0" anchor="ctr"/>
                </a:tc>
                <a:tc>
                  <a:txBody>
                    <a:bodyPr/>
                    <a:lstStyle/>
                    <a:p>
                      <a:pPr marL="0" marR="0" algn="ctr">
                        <a:spcBef>
                          <a:spcPts val="0"/>
                        </a:spcBef>
                        <a:spcAft>
                          <a:spcPts val="0"/>
                        </a:spcAft>
                      </a:pPr>
                      <a:r>
                        <a:rPr lang="en-US" sz="1000" b="1" dirty="0"/>
                        <a:t>92%</a:t>
                      </a:r>
                      <a:endParaRPr lang="en-US" sz="1000" b="1" dirty="0">
                        <a:solidFill>
                          <a:schemeClr val="bg1"/>
                        </a:solidFill>
                        <a:latin typeface="Arial"/>
                        <a:ea typeface="Times New Roman"/>
                        <a:cs typeface="Times New Roman"/>
                      </a:endParaRPr>
                    </a:p>
                  </a:txBody>
                  <a:tcPr marL="68580" marR="68580" marT="0" marB="0" anchor="ctr"/>
                </a:tc>
                <a:extLst>
                  <a:ext uri="{0D108BD9-81ED-4DB2-BD59-A6C34878D82A}">
                    <a16:rowId xmlns:a16="http://schemas.microsoft.com/office/drawing/2014/main" val="10003"/>
                  </a:ext>
                </a:extLst>
              </a:tr>
              <a:tr h="495300">
                <a:tc>
                  <a:txBody>
                    <a:bodyPr/>
                    <a:lstStyle/>
                    <a:p>
                      <a:pPr marL="0" marR="0" algn="ctr">
                        <a:spcBef>
                          <a:spcPts val="0"/>
                        </a:spcBef>
                        <a:spcAft>
                          <a:spcPts val="0"/>
                        </a:spcAft>
                      </a:pPr>
                      <a:r>
                        <a:rPr lang="en-US" sz="1000" b="1" dirty="0">
                          <a:solidFill>
                            <a:schemeClr val="tx1"/>
                          </a:solidFill>
                          <a:latin typeface="Arial"/>
                          <a:ea typeface="Times New Roman"/>
                          <a:cs typeface="Times New Roman"/>
                        </a:rPr>
                        <a:t>Output voltage ripple </a:t>
                      </a:r>
                    </a:p>
                  </a:txBody>
                  <a:tcPr marL="68580" marR="68580" marT="0" marB="0" anchor="ctr"/>
                </a:tc>
                <a:tc>
                  <a:txBody>
                    <a:bodyPr/>
                    <a:lstStyle/>
                    <a:p>
                      <a:pPr marL="0" marR="0" algn="ctr">
                        <a:spcBef>
                          <a:spcPts val="0"/>
                        </a:spcBef>
                        <a:spcAft>
                          <a:spcPts val="0"/>
                        </a:spcAft>
                      </a:pPr>
                      <a:r>
                        <a:rPr lang="en-US" sz="1000" b="1" dirty="0">
                          <a:solidFill>
                            <a:schemeClr val="tx1"/>
                          </a:solidFill>
                          <a:latin typeface="Arial"/>
                          <a:ea typeface="Times New Roman"/>
                          <a:cs typeface="Times New Roman"/>
                        </a:rPr>
                        <a:t>&lt; 5%</a:t>
                      </a:r>
                    </a:p>
                  </a:txBody>
                  <a:tcPr marL="68580" marR="68580" marT="0" marB="0" anchor="ctr"/>
                </a:tc>
                <a:extLst>
                  <a:ext uri="{0D108BD9-81ED-4DB2-BD59-A6C34878D82A}">
                    <a16:rowId xmlns:a16="http://schemas.microsoft.com/office/drawing/2014/main" val="1358336226"/>
                  </a:ext>
                </a:extLst>
              </a:tr>
              <a:tr h="495300">
                <a:tc>
                  <a:txBody>
                    <a:bodyPr/>
                    <a:lstStyle/>
                    <a:p>
                      <a:pPr marL="0" marR="0" algn="ctr">
                        <a:spcBef>
                          <a:spcPts val="0"/>
                        </a:spcBef>
                        <a:spcAft>
                          <a:spcPts val="0"/>
                        </a:spcAft>
                      </a:pPr>
                      <a:r>
                        <a:rPr lang="en-US" sz="1000" b="1" dirty="0">
                          <a:solidFill>
                            <a:schemeClr val="tx1"/>
                          </a:solidFill>
                          <a:latin typeface="+mn-lt"/>
                          <a:ea typeface="Times New Roman"/>
                          <a:cs typeface="Times New Roman"/>
                        </a:rPr>
                        <a:t>Output voltage variation during 50% to 100% load steps</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mn-lt"/>
                          <a:ea typeface="Times New Roman"/>
                          <a:cs typeface="Times New Roman"/>
                        </a:rPr>
                        <a:t>&lt; 5%</a:t>
                      </a:r>
                    </a:p>
                  </a:txBody>
                  <a:tcPr marL="68580" marR="68580" marT="0" marB="0" anchor="ctr"/>
                </a:tc>
                <a:extLst>
                  <a:ext uri="{0D108BD9-81ED-4DB2-BD59-A6C34878D82A}">
                    <a16:rowId xmlns:a16="http://schemas.microsoft.com/office/drawing/2014/main" val="1999207820"/>
                  </a:ext>
                </a:extLst>
              </a:tr>
              <a:tr h="495300">
                <a:tc>
                  <a:txBody>
                    <a:bodyPr/>
                    <a:lstStyle/>
                    <a:p>
                      <a:pPr marL="0" marR="0" algn="ctr">
                        <a:spcBef>
                          <a:spcPts val="0"/>
                        </a:spcBef>
                        <a:spcAft>
                          <a:spcPts val="0"/>
                        </a:spcAft>
                      </a:pPr>
                      <a:r>
                        <a:rPr lang="en-US" sz="1000" b="1" dirty="0">
                          <a:solidFill>
                            <a:schemeClr val="tx1"/>
                          </a:solidFill>
                          <a:latin typeface="+mn-lt"/>
                          <a:ea typeface="Times New Roman"/>
                          <a:cs typeface="Times New Roman"/>
                        </a:rPr>
                        <a:t>Switching frequency</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tx1"/>
                          </a:solidFill>
                          <a:latin typeface="+mn-lt"/>
                          <a:ea typeface="Times New Roman"/>
                          <a:cs typeface="Times New Roman"/>
                        </a:rPr>
                        <a:t>200kHz</a:t>
                      </a:r>
                      <a:endParaRPr lang="en-US" sz="1000" b="1" dirty="0">
                        <a:solidFill>
                          <a:schemeClr val="tx1"/>
                        </a:solidFill>
                        <a:latin typeface="+mn-lt"/>
                        <a:ea typeface="Times New Roman"/>
                        <a:cs typeface="Times New Roman"/>
                      </a:endParaRPr>
                    </a:p>
                  </a:txBody>
                  <a:tcPr marL="68580" marR="68580" marT="0" marB="0" anchor="ctr"/>
                </a:tc>
                <a:extLst>
                  <a:ext uri="{0D108BD9-81ED-4DB2-BD59-A6C34878D82A}">
                    <a16:rowId xmlns:a16="http://schemas.microsoft.com/office/drawing/2014/main" val="2032235335"/>
                  </a:ext>
                </a:extLst>
              </a:tr>
              <a:tr h="495300">
                <a:tc>
                  <a:txBody>
                    <a:bodyPr/>
                    <a:lstStyle/>
                    <a:p>
                      <a:pPr marL="0" marR="0" algn="ctr">
                        <a:spcBef>
                          <a:spcPts val="0"/>
                        </a:spcBef>
                        <a:spcAft>
                          <a:spcPts val="0"/>
                        </a:spcAft>
                      </a:pPr>
                      <a:r>
                        <a:rPr lang="en-US" sz="1000" b="1" dirty="0"/>
                        <a:t>Maximum inductor current ripple</a:t>
                      </a:r>
                      <a:endParaRPr lang="en-US" sz="1000" b="1" dirty="0">
                        <a:solidFill>
                          <a:schemeClr val="tx1"/>
                        </a:solidFill>
                        <a:latin typeface="+mn-lt"/>
                        <a:ea typeface="Times New Roman"/>
                        <a:cs typeface="Times New Roman"/>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mn-lt"/>
                          <a:ea typeface="Times New Roman"/>
                          <a:cs typeface="Times New Roman"/>
                        </a:rPr>
                        <a:t>30%</a:t>
                      </a:r>
                    </a:p>
                  </a:txBody>
                  <a:tcPr marL="68580" marR="68580" marT="0" marB="0" anchor="ctr"/>
                </a:tc>
                <a:extLst>
                  <a:ext uri="{0D108BD9-81ED-4DB2-BD59-A6C34878D82A}">
                    <a16:rowId xmlns:a16="http://schemas.microsoft.com/office/drawing/2014/main" val="3001240726"/>
                  </a:ext>
                </a:extLst>
              </a:tr>
            </a:tbl>
          </a:graphicData>
        </a:graphic>
      </p:graphicFrame>
    </p:spTree>
    <p:extLst>
      <p:ext uri="{BB962C8B-B14F-4D97-AF65-F5344CB8AC3E}">
        <p14:creationId xmlns:p14="http://schemas.microsoft.com/office/powerpoint/2010/main" val="1481018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86B7-74A9-455D-9F02-2F4E7C56C703}"/>
              </a:ext>
            </a:extLst>
          </p:cNvPr>
          <p:cNvSpPr>
            <a:spLocks noGrp="1"/>
          </p:cNvSpPr>
          <p:nvPr>
            <p:ph type="title"/>
          </p:nvPr>
        </p:nvSpPr>
        <p:spPr/>
        <p:txBody>
          <a:bodyPr/>
          <a:lstStyle/>
          <a:p>
            <a:r>
              <a:rPr lang="en-US" dirty="0"/>
              <a:t>Efficiency</a:t>
            </a:r>
          </a:p>
        </p:txBody>
      </p:sp>
      <p:sp>
        <p:nvSpPr>
          <p:cNvPr id="4" name="Slide Number Placeholder 3">
            <a:extLst>
              <a:ext uri="{FF2B5EF4-FFF2-40B4-BE49-F238E27FC236}">
                <a16:creationId xmlns:a16="http://schemas.microsoft.com/office/drawing/2014/main" id="{6D735868-C38C-4CF9-A888-87D9DDA8E6D8}"/>
              </a:ext>
            </a:extLst>
          </p:cNvPr>
          <p:cNvSpPr>
            <a:spLocks noGrp="1"/>
          </p:cNvSpPr>
          <p:nvPr>
            <p:ph type="sldNum" sz="quarter" idx="10"/>
          </p:nvPr>
        </p:nvSpPr>
        <p:spPr/>
        <p:txBody>
          <a:bodyPr/>
          <a:lstStyle/>
          <a:p>
            <a:pPr>
              <a:defRPr/>
            </a:pPr>
            <a:fld id="{2B97888F-6AF7-4263-B69D-592D8C33BAC7}" type="slidenum">
              <a:rPr lang="en-US" smtClean="0"/>
              <a:pPr>
                <a:defRPr/>
              </a:pPr>
              <a:t>27</a:t>
            </a:fld>
            <a:endParaRPr lang="en-US" dirty="0"/>
          </a:p>
        </p:txBody>
      </p:sp>
      <p:pic>
        <p:nvPicPr>
          <p:cNvPr id="5" name="Picture 4" descr="1-3_Cheng.pdf">
            <a:extLst>
              <a:ext uri="{FF2B5EF4-FFF2-40B4-BE49-F238E27FC236}">
                <a16:creationId xmlns:a16="http://schemas.microsoft.com/office/drawing/2014/main" id="{AAD1564A-6DF6-412E-BCCD-9D050E7DD2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1788" t="48707" r="23330" b="21574"/>
          <a:stretch/>
        </p:blipFill>
        <p:spPr>
          <a:xfrm>
            <a:off x="3251112" y="717954"/>
            <a:ext cx="5661113" cy="2172469"/>
          </a:xfrm>
          <a:prstGeom prst="rect">
            <a:avLst/>
          </a:prstGeom>
        </p:spPr>
      </p:pic>
      <p:sp>
        <p:nvSpPr>
          <p:cNvPr id="6" name="TextBox 5">
            <a:extLst>
              <a:ext uri="{FF2B5EF4-FFF2-40B4-BE49-F238E27FC236}">
                <a16:creationId xmlns:a16="http://schemas.microsoft.com/office/drawing/2014/main" id="{4D63C21C-1524-4A05-A11E-057D3DA03978}"/>
              </a:ext>
            </a:extLst>
          </p:cNvPr>
          <p:cNvSpPr txBox="1"/>
          <p:nvPr/>
        </p:nvSpPr>
        <p:spPr>
          <a:xfrm>
            <a:off x="626806" y="1319981"/>
            <a:ext cx="3237271" cy="1200329"/>
          </a:xfrm>
          <a:prstGeom prst="rect">
            <a:avLst/>
          </a:prstGeom>
          <a:noFill/>
        </p:spPr>
        <p:txBody>
          <a:bodyPr wrap="square" rtlCol="0">
            <a:spAutoFit/>
          </a:bodyPr>
          <a:lstStyle/>
          <a:p>
            <a:r>
              <a:rPr lang="en-US" dirty="0"/>
              <a:t>Eff= P(out)/ P(in)</a:t>
            </a:r>
          </a:p>
          <a:p>
            <a:endParaRPr lang="en-US" dirty="0"/>
          </a:p>
          <a:p>
            <a:endParaRPr lang="en-US" dirty="0"/>
          </a:p>
          <a:p>
            <a:endParaRPr lang="en-US" dirty="0"/>
          </a:p>
        </p:txBody>
      </p:sp>
      <p:sp>
        <p:nvSpPr>
          <p:cNvPr id="7" name="TextBox 6">
            <a:extLst>
              <a:ext uri="{FF2B5EF4-FFF2-40B4-BE49-F238E27FC236}">
                <a16:creationId xmlns:a16="http://schemas.microsoft.com/office/drawing/2014/main" id="{D8148247-9B36-40BD-8793-D294E3A3FDCD}"/>
              </a:ext>
            </a:extLst>
          </p:cNvPr>
          <p:cNvSpPr txBox="1"/>
          <p:nvPr/>
        </p:nvSpPr>
        <p:spPr>
          <a:xfrm>
            <a:off x="435077" y="2430712"/>
            <a:ext cx="4682613"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What dictates efficiency ?</a:t>
            </a:r>
          </a:p>
          <a:p>
            <a:r>
              <a:rPr lang="en-US" u="sng" dirty="0"/>
              <a:t>FET </a:t>
            </a:r>
          </a:p>
          <a:p>
            <a:r>
              <a:rPr lang="en-US" dirty="0"/>
              <a:t>Conduction losses</a:t>
            </a:r>
          </a:p>
          <a:p>
            <a:r>
              <a:rPr lang="en-US" dirty="0"/>
              <a:t>Switching losses</a:t>
            </a:r>
          </a:p>
          <a:p>
            <a:r>
              <a:rPr lang="en-US" dirty="0"/>
              <a:t> </a:t>
            </a:r>
          </a:p>
          <a:p>
            <a:r>
              <a:rPr lang="en-US" u="sng" dirty="0"/>
              <a:t>Inductor &amp; diode</a:t>
            </a:r>
          </a:p>
          <a:p>
            <a:r>
              <a:rPr lang="en-US" dirty="0"/>
              <a:t>Conduction losses</a:t>
            </a:r>
          </a:p>
        </p:txBody>
      </p:sp>
    </p:spTree>
    <p:extLst>
      <p:ext uri="{BB962C8B-B14F-4D97-AF65-F5344CB8AC3E}">
        <p14:creationId xmlns:p14="http://schemas.microsoft.com/office/powerpoint/2010/main" val="277904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870386" y="4491168"/>
            <a:ext cx="816415" cy="276991"/>
          </a:xfrm>
          <a:prstGeom prst="rect">
            <a:avLst/>
          </a:prstGeom>
          <a:noFill/>
        </p:spPr>
        <p:txBody>
          <a:bodyPr wrap="square" lIns="91431" tIns="45716" rIns="91431" bIns="45716" rtlCol="0">
            <a:spAutoFit/>
          </a:bodyPr>
          <a:lstStyle/>
          <a:p>
            <a:pPr marL="0" marR="0" lvl="0" indent="0" algn="r" defTabSz="4571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Arial"/>
              </a:rPr>
              <a:t>1-16</a:t>
            </a:r>
          </a:p>
        </p:txBody>
      </p:sp>
      <p:graphicFrame>
        <p:nvGraphicFramePr>
          <p:cNvPr id="3" name="Object 2"/>
          <p:cNvGraphicFramePr>
            <a:graphicFrameLocks noChangeAspect="1"/>
          </p:cNvGraphicFramePr>
          <p:nvPr>
            <p:extLst>
              <p:ext uri="{D42A27DB-BD31-4B8C-83A1-F6EECF244321}">
                <p14:modId xmlns:p14="http://schemas.microsoft.com/office/powerpoint/2010/main" val="1798427111"/>
              </p:ext>
            </p:extLst>
          </p:nvPr>
        </p:nvGraphicFramePr>
        <p:xfrm>
          <a:off x="656610" y="822855"/>
          <a:ext cx="2298700" cy="400050"/>
        </p:xfrm>
        <a:graphic>
          <a:graphicData uri="http://schemas.openxmlformats.org/presentationml/2006/ole">
            <mc:AlternateContent xmlns:mc="http://schemas.openxmlformats.org/markup-compatibility/2006">
              <mc:Choice xmlns:v="urn:schemas-microsoft-com:vml" Requires="v">
                <p:oleObj spid="_x0000_s23589" name="Equation" r:id="rId4" imgW="2285640" imgH="520920" progId="">
                  <p:embed/>
                </p:oleObj>
              </mc:Choice>
              <mc:Fallback>
                <p:oleObj name="Equation" r:id="rId4" imgW="2285640" imgH="520920" progId="">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10" y="822855"/>
                        <a:ext cx="229870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
            <a:extLst>
              <a:ext uri="{FF2B5EF4-FFF2-40B4-BE49-F238E27FC236}">
                <a16:creationId xmlns:a16="http://schemas.microsoft.com/office/drawing/2014/main" id="{18BED81F-92A4-400C-B2FF-A85220AFC14C}"/>
              </a:ext>
            </a:extLst>
          </p:cNvPr>
          <p:cNvSpPr txBox="1">
            <a:spLocks noChangeArrowheads="1"/>
          </p:cNvSpPr>
          <p:nvPr/>
        </p:nvSpPr>
        <p:spPr>
          <a:xfrm>
            <a:off x="242407" y="99479"/>
            <a:ext cx="8458200" cy="610791"/>
          </a:xfrm>
          <a:prstGeom prst="rect">
            <a:avLst/>
          </a:prstGeom>
        </p:spPr>
        <p:txBody>
          <a:bodyPr/>
          <a:lstStyle>
            <a:lvl1pPr algn="l" rtl="0" eaLnBrk="0" fontAlgn="base" hangingPunct="0">
              <a:lnSpc>
                <a:spcPct val="85000"/>
              </a:lnSpc>
              <a:spcBef>
                <a:spcPct val="0"/>
              </a:spcBef>
              <a:spcAft>
                <a:spcPct val="0"/>
              </a:spcAft>
              <a:defRPr sz="2200" b="1">
                <a:solidFill>
                  <a:schemeClr val="tx2"/>
                </a:solidFill>
                <a:latin typeface="+mj-lt"/>
                <a:ea typeface="+mj-ea"/>
                <a:cs typeface="+mj-cs"/>
              </a:defRPr>
            </a:lvl1pPr>
            <a:lvl2pPr algn="l" rtl="0" eaLnBrk="0" fontAlgn="base" hangingPunct="0">
              <a:lnSpc>
                <a:spcPct val="85000"/>
              </a:lnSpc>
              <a:spcBef>
                <a:spcPct val="0"/>
              </a:spcBef>
              <a:spcAft>
                <a:spcPct val="0"/>
              </a:spcAft>
              <a:defRPr sz="2200" b="1">
                <a:solidFill>
                  <a:schemeClr val="tx2"/>
                </a:solidFill>
                <a:latin typeface="Arial" charset="0"/>
              </a:defRPr>
            </a:lvl2pPr>
            <a:lvl3pPr algn="l" rtl="0" eaLnBrk="0" fontAlgn="base" hangingPunct="0">
              <a:lnSpc>
                <a:spcPct val="85000"/>
              </a:lnSpc>
              <a:spcBef>
                <a:spcPct val="0"/>
              </a:spcBef>
              <a:spcAft>
                <a:spcPct val="0"/>
              </a:spcAft>
              <a:defRPr sz="2200" b="1">
                <a:solidFill>
                  <a:schemeClr val="tx2"/>
                </a:solidFill>
                <a:latin typeface="Arial" charset="0"/>
              </a:defRPr>
            </a:lvl3pPr>
            <a:lvl4pPr algn="l" rtl="0" eaLnBrk="0" fontAlgn="base" hangingPunct="0">
              <a:lnSpc>
                <a:spcPct val="85000"/>
              </a:lnSpc>
              <a:spcBef>
                <a:spcPct val="0"/>
              </a:spcBef>
              <a:spcAft>
                <a:spcPct val="0"/>
              </a:spcAft>
              <a:defRPr sz="2200" b="1">
                <a:solidFill>
                  <a:schemeClr val="tx2"/>
                </a:solidFill>
                <a:latin typeface="Arial" charset="0"/>
              </a:defRPr>
            </a:lvl4pPr>
            <a:lvl5pPr algn="l" rtl="0" eaLnBrk="0" fontAlgn="base" hangingPunct="0">
              <a:lnSpc>
                <a:spcPct val="85000"/>
              </a:lnSpc>
              <a:spcBef>
                <a:spcPct val="0"/>
              </a:spcBef>
              <a:spcAft>
                <a:spcPct val="0"/>
              </a:spcAft>
              <a:defRPr sz="2200" b="1">
                <a:solidFill>
                  <a:schemeClr val="tx2"/>
                </a:solidFill>
                <a:latin typeface="Arial" charset="0"/>
              </a:defRPr>
            </a:lvl5pPr>
            <a:lvl6pPr marL="320008" algn="l" rtl="0" fontAlgn="base">
              <a:lnSpc>
                <a:spcPct val="85000"/>
              </a:lnSpc>
              <a:spcBef>
                <a:spcPct val="0"/>
              </a:spcBef>
              <a:spcAft>
                <a:spcPct val="0"/>
              </a:spcAft>
              <a:defRPr sz="2200" b="1">
                <a:solidFill>
                  <a:srgbClr val="FF0000"/>
                </a:solidFill>
                <a:latin typeface="Arial" charset="0"/>
              </a:defRPr>
            </a:lvl6pPr>
            <a:lvl7pPr marL="640016" algn="l" rtl="0" fontAlgn="base">
              <a:lnSpc>
                <a:spcPct val="85000"/>
              </a:lnSpc>
              <a:spcBef>
                <a:spcPct val="0"/>
              </a:spcBef>
              <a:spcAft>
                <a:spcPct val="0"/>
              </a:spcAft>
              <a:defRPr sz="2200" b="1">
                <a:solidFill>
                  <a:srgbClr val="FF0000"/>
                </a:solidFill>
                <a:latin typeface="Arial" charset="0"/>
              </a:defRPr>
            </a:lvl7pPr>
            <a:lvl8pPr marL="960024" algn="l" rtl="0" fontAlgn="base">
              <a:lnSpc>
                <a:spcPct val="85000"/>
              </a:lnSpc>
              <a:spcBef>
                <a:spcPct val="0"/>
              </a:spcBef>
              <a:spcAft>
                <a:spcPct val="0"/>
              </a:spcAft>
              <a:defRPr sz="2200" b="1">
                <a:solidFill>
                  <a:srgbClr val="FF0000"/>
                </a:solidFill>
                <a:latin typeface="Arial" charset="0"/>
              </a:defRPr>
            </a:lvl8pPr>
            <a:lvl9pPr marL="1280032" algn="l" rtl="0" fontAlgn="base">
              <a:lnSpc>
                <a:spcPct val="85000"/>
              </a:lnSpc>
              <a:spcBef>
                <a:spcPct val="0"/>
              </a:spcBef>
              <a:spcAft>
                <a:spcPct val="0"/>
              </a:spcAft>
              <a:defRPr sz="2200" b="1">
                <a:solidFill>
                  <a:srgbClr val="FF0000"/>
                </a:solidFill>
                <a:latin typeface="Arial" charset="0"/>
              </a:defRPr>
            </a:lvl9pPr>
          </a:lstStyle>
          <a:p>
            <a:pPr defTabSz="914400"/>
            <a:r>
              <a:rPr lang="en-US" sz="1800" kern="0" dirty="0"/>
              <a:t>What is inductor current ripple and why it matters?</a:t>
            </a:r>
            <a:endParaRPr lang="en-US" sz="1800" kern="0" dirty="0">
              <a:solidFill>
                <a:srgbClr val="00518E"/>
              </a:solidFill>
            </a:endParaRPr>
          </a:p>
        </p:txBody>
      </p:sp>
      <p:pic>
        <p:nvPicPr>
          <p:cNvPr id="11" name="Picture 10" descr="1-4_Cheng.png">
            <a:extLst>
              <a:ext uri="{FF2B5EF4-FFF2-40B4-BE49-F238E27FC236}">
                <a16:creationId xmlns:a16="http://schemas.microsoft.com/office/drawing/2014/main" id="{236D2BAB-B53A-471F-B703-13723FDF5FC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84008"/>
          <a:stretch/>
        </p:blipFill>
        <p:spPr>
          <a:xfrm>
            <a:off x="1147008" y="1420294"/>
            <a:ext cx="6215803" cy="661071"/>
          </a:xfrm>
          <a:prstGeom prst="rect">
            <a:avLst/>
          </a:prstGeom>
        </p:spPr>
      </p:pic>
      <p:sp>
        <p:nvSpPr>
          <p:cNvPr id="12" name="TextBox 11">
            <a:extLst>
              <a:ext uri="{FF2B5EF4-FFF2-40B4-BE49-F238E27FC236}">
                <a16:creationId xmlns:a16="http://schemas.microsoft.com/office/drawing/2014/main" id="{BB89F540-71A5-41E4-9EDC-2DC531C47351}"/>
              </a:ext>
            </a:extLst>
          </p:cNvPr>
          <p:cNvSpPr txBox="1"/>
          <p:nvPr/>
        </p:nvSpPr>
        <p:spPr>
          <a:xfrm>
            <a:off x="433472" y="1608422"/>
            <a:ext cx="513443" cy="276999"/>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5" name="Straight Arrow Connector 4">
            <a:extLst>
              <a:ext uri="{FF2B5EF4-FFF2-40B4-BE49-F238E27FC236}">
                <a16:creationId xmlns:a16="http://schemas.microsoft.com/office/drawing/2014/main" id="{966548AF-588F-4E00-80A1-77DF80D50E8B}"/>
              </a:ext>
            </a:extLst>
          </p:cNvPr>
          <p:cNvCxnSpPr/>
          <p:nvPr/>
        </p:nvCxnSpPr>
        <p:spPr>
          <a:xfrm>
            <a:off x="2477729" y="1608422"/>
            <a:ext cx="0" cy="375236"/>
          </a:xfrm>
          <a:prstGeom prst="straightConnector1">
            <a:avLst/>
          </a:prstGeom>
          <a:ln w="28575">
            <a:solidFill>
              <a:srgbClr val="1151B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649840E-D5FE-450A-BE00-A1329F977747}"/>
              </a:ext>
            </a:extLst>
          </p:cNvPr>
          <p:cNvPicPr>
            <a:picLocks noChangeAspect="1"/>
          </p:cNvPicPr>
          <p:nvPr/>
        </p:nvPicPr>
        <p:blipFill>
          <a:blip r:embed="rId7"/>
          <a:stretch>
            <a:fillRect/>
          </a:stretch>
        </p:blipFill>
        <p:spPr>
          <a:xfrm>
            <a:off x="2573601" y="1728100"/>
            <a:ext cx="333521" cy="314642"/>
          </a:xfrm>
          <a:prstGeom prst="rect">
            <a:avLst/>
          </a:prstGeom>
        </p:spPr>
      </p:pic>
      <p:sp>
        <p:nvSpPr>
          <p:cNvPr id="15" name="TextBox 14">
            <a:extLst>
              <a:ext uri="{FF2B5EF4-FFF2-40B4-BE49-F238E27FC236}">
                <a16:creationId xmlns:a16="http://schemas.microsoft.com/office/drawing/2014/main" id="{11B9220B-722E-48E1-A9C5-D68C2062EBB9}"/>
              </a:ext>
            </a:extLst>
          </p:cNvPr>
          <p:cNvSpPr txBox="1"/>
          <p:nvPr/>
        </p:nvSpPr>
        <p:spPr>
          <a:xfrm>
            <a:off x="526350" y="2599403"/>
            <a:ext cx="7344036" cy="1061829"/>
          </a:xfrm>
          <a:prstGeom prst="rect">
            <a:avLst/>
          </a:prstGeom>
          <a:noFill/>
        </p:spPr>
        <p:txBody>
          <a:bodyPr wrap="square" rtlCol="0">
            <a:spAutoFit/>
          </a:body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charset="0"/>
                <a:ea typeface="+mn-ea"/>
                <a:cs typeface="+mn-cs"/>
              </a:rPr>
              <a:t>Higher peak currents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charset="0"/>
                <a:ea typeface="+mn-ea"/>
                <a:cs typeface="+mn-cs"/>
              </a:rPr>
              <a:t>Higher inductor losses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050" noProof="0" dirty="0">
                <a:solidFill>
                  <a:srgbClr val="000000"/>
                </a:solidFill>
                <a:latin typeface="Arial" charset="0"/>
              </a:rPr>
              <a:t>More stress on power components</a:t>
            </a: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charset="0"/>
                <a:ea typeface="+mn-ea"/>
                <a:cs typeface="+mn-cs"/>
              </a:rPr>
              <a:t>Additional output voltage ripple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050" b="0" i="0" u="none" strike="noStrike" kern="1200" cap="none" spc="0" normalizeH="0" baseline="0" noProof="0" dirty="0">
                <a:ln>
                  <a:noFill/>
                </a:ln>
                <a:solidFill>
                  <a:srgbClr val="000000"/>
                </a:solidFill>
                <a:effectLst/>
                <a:uLnTx/>
                <a:uFillTx/>
                <a:latin typeface="Arial" charset="0"/>
                <a:ea typeface="+mn-ea"/>
                <a:cs typeface="+mn-cs"/>
              </a:rPr>
              <a:t>Select the inductance value to keep the current ripple between 15% and 40% of the full load current level.</a:t>
            </a:r>
          </a:p>
        </p:txBody>
      </p:sp>
    </p:spTree>
    <p:extLst>
      <p:ext uri="{BB962C8B-B14F-4D97-AF65-F5344CB8AC3E}">
        <p14:creationId xmlns:p14="http://schemas.microsoft.com/office/powerpoint/2010/main" val="497897774"/>
      </p:ext>
    </p:extLst>
  </p:cSld>
  <p:clrMapOvr>
    <a:masterClrMapping/>
  </p:clrMapOvr>
  <mc:AlternateContent xmlns:mc="http://schemas.openxmlformats.org/markup-compatibility/2006" xmlns:p14="http://schemas.microsoft.com/office/powerpoint/2010/main">
    <mc:Choice Requires="p14">
      <p:transition spd="slow" p14:dur="2000" advTm="88186"/>
    </mc:Choice>
    <mc:Fallback xmlns="">
      <p:transition spd="slow" advTm="8818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4" name="Rectangle 2"/>
          <p:cNvSpPr>
            <a:spLocks noGrp="1" noChangeArrowheads="1"/>
          </p:cNvSpPr>
          <p:nvPr>
            <p:ph type="title"/>
          </p:nvPr>
        </p:nvSpPr>
        <p:spPr>
          <a:xfrm>
            <a:off x="242407" y="99479"/>
            <a:ext cx="8458200" cy="610791"/>
          </a:xfrm>
        </p:spPr>
        <p:txBody>
          <a:bodyPr/>
          <a:lstStyle/>
          <a:p>
            <a:r>
              <a:rPr lang="en-US" sz="1800" dirty="0"/>
              <a:t>What is output voltage ripple and why it matters?</a:t>
            </a:r>
            <a:endParaRPr lang="en-US" sz="1800" dirty="0">
              <a:solidFill>
                <a:srgbClr val="00518E"/>
              </a:solidFill>
            </a:endParaRPr>
          </a:p>
        </p:txBody>
      </p:sp>
      <p:sp>
        <p:nvSpPr>
          <p:cNvPr id="2" name="Slide Number Placeholder 1">
            <a:extLst>
              <a:ext uri="{FF2B5EF4-FFF2-40B4-BE49-F238E27FC236}">
                <a16:creationId xmlns:a16="http://schemas.microsoft.com/office/drawing/2014/main" id="{1E6B71D7-C435-409A-B5FA-87BC711C1121}"/>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4C52F08-588C-488E-A5AB-DF69250DE862}" type="slidenum">
              <a:rPr kumimoji="0" lang="en-US" sz="7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7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4">
            <a:extLst>
              <a:ext uri="{FF2B5EF4-FFF2-40B4-BE49-F238E27FC236}">
                <a16:creationId xmlns:a16="http://schemas.microsoft.com/office/drawing/2014/main" id="{7B98013C-7E38-41F2-BF46-9587FA38CC31}"/>
              </a:ext>
            </a:extLst>
          </p:cNvPr>
          <p:cNvSpPr/>
          <p:nvPr/>
        </p:nvSpPr>
        <p:spPr>
          <a:xfrm>
            <a:off x="4381503" y="769181"/>
            <a:ext cx="4572000" cy="10156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mn-cs"/>
              </a:rPr>
              <a:t>Low frequency voltage ripple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Function of the inductor ripple current going through the output capacitor’s impedance ( Capacitance + parasitic ESR &amp; ESL)</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pic>
        <p:nvPicPr>
          <p:cNvPr id="7" name="Picture 6">
            <a:extLst>
              <a:ext uri="{FF2B5EF4-FFF2-40B4-BE49-F238E27FC236}">
                <a16:creationId xmlns:a16="http://schemas.microsoft.com/office/drawing/2014/main" id="{CF940A99-8154-4617-A389-C5179254B7D6}"/>
              </a:ext>
            </a:extLst>
          </p:cNvPr>
          <p:cNvPicPr>
            <a:picLocks noChangeAspect="1"/>
          </p:cNvPicPr>
          <p:nvPr/>
        </p:nvPicPr>
        <p:blipFill>
          <a:blip r:embed="rId3"/>
          <a:stretch>
            <a:fillRect/>
          </a:stretch>
        </p:blipFill>
        <p:spPr>
          <a:xfrm>
            <a:off x="190497" y="769181"/>
            <a:ext cx="3728005" cy="2709783"/>
          </a:xfrm>
          <a:prstGeom prst="rect">
            <a:avLst/>
          </a:prstGeom>
        </p:spPr>
      </p:pic>
      <p:sp>
        <p:nvSpPr>
          <p:cNvPr id="3" name="TextBox 2">
            <a:extLst>
              <a:ext uri="{FF2B5EF4-FFF2-40B4-BE49-F238E27FC236}">
                <a16:creationId xmlns:a16="http://schemas.microsoft.com/office/drawing/2014/main" id="{C4E9621C-C883-4FB0-9A49-F669A9EE04F3}"/>
              </a:ext>
            </a:extLst>
          </p:cNvPr>
          <p:cNvSpPr txBox="1"/>
          <p:nvPr/>
        </p:nvSpPr>
        <p:spPr>
          <a:xfrm>
            <a:off x="1278112" y="2805116"/>
            <a:ext cx="2038830" cy="2616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Ac coupled </a:t>
            </a:r>
            <a:r>
              <a:rPr kumimoji="0" lang="en-US" sz="1100" b="1" i="0" u="none" strike="noStrike" kern="1200" cap="none" spc="0" normalizeH="0" baseline="0" noProof="0" dirty="0" err="1">
                <a:ln>
                  <a:noFill/>
                </a:ln>
                <a:solidFill>
                  <a:srgbClr val="000000"/>
                </a:solidFill>
                <a:effectLst/>
                <a:uLnTx/>
                <a:uFillTx/>
                <a:latin typeface="Arial" charset="0"/>
                <a:ea typeface="+mn-ea"/>
                <a:cs typeface="+mn-cs"/>
              </a:rPr>
              <a:t>Vout</a:t>
            </a:r>
            <a:endParaRPr kumimoji="0" lang="en-US" sz="11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 name="Rectangle 9">
            <a:extLst>
              <a:ext uri="{FF2B5EF4-FFF2-40B4-BE49-F238E27FC236}">
                <a16:creationId xmlns:a16="http://schemas.microsoft.com/office/drawing/2014/main" id="{F44E61B7-B661-42A6-9AA8-478D7D35140B}"/>
              </a:ext>
            </a:extLst>
          </p:cNvPr>
          <p:cNvSpPr/>
          <p:nvPr/>
        </p:nvSpPr>
        <p:spPr>
          <a:xfrm>
            <a:off x="133202" y="4412461"/>
            <a:ext cx="3166251" cy="21544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sng" strike="noStrike" kern="1200" cap="none" spc="0" normalizeH="0" baseline="0" noProof="0" dirty="0">
                <a:ln>
                  <a:noFill/>
                </a:ln>
                <a:solidFill>
                  <a:srgbClr val="000000"/>
                </a:solidFill>
                <a:effectLst/>
                <a:uLnTx/>
                <a:uFillTx/>
                <a:latin typeface="Arial" charset="0"/>
                <a:ea typeface="+mn-ea"/>
                <a:cs typeface="+mn-cs"/>
                <a:hlinkClick r:id="rId4"/>
              </a:rPr>
              <a:t>Understanding, Measuring, and Reducing Output Voltage Ripple</a:t>
            </a:r>
            <a:endParaRPr kumimoji="0" lang="en-US" sz="800" b="0" i="0" u="none" strike="noStrike" kern="1200" cap="none" spc="0" normalizeH="0" baseline="0" noProof="0" dirty="0">
              <a:ln>
                <a:noFill/>
              </a:ln>
              <a:solidFill>
                <a:srgbClr val="000000"/>
              </a:solidFill>
              <a:effectLst/>
              <a:uLnTx/>
              <a:uFillTx/>
              <a:latin typeface="Arial" charset="0"/>
              <a:ea typeface="+mn-ea"/>
              <a:cs typeface="+mn-cs"/>
            </a:endParaRPr>
          </a:p>
        </p:txBody>
      </p:sp>
      <p:pic>
        <p:nvPicPr>
          <p:cNvPr id="11" name="Picture 10" descr="1-16_Cheng.png">
            <a:extLst>
              <a:ext uri="{FF2B5EF4-FFF2-40B4-BE49-F238E27FC236}">
                <a16:creationId xmlns:a16="http://schemas.microsoft.com/office/drawing/2014/main" id="{48AAF93B-C9CA-48C7-9D46-CE50DDE2D40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90719" y="2016532"/>
            <a:ext cx="4949629" cy="1577168"/>
          </a:xfrm>
          <a:prstGeom prst="rect">
            <a:avLst/>
          </a:prstGeom>
        </p:spPr>
      </p:pic>
      <p:sp>
        <p:nvSpPr>
          <p:cNvPr id="6" name="TextBox 5">
            <a:extLst>
              <a:ext uri="{FF2B5EF4-FFF2-40B4-BE49-F238E27FC236}">
                <a16:creationId xmlns:a16="http://schemas.microsoft.com/office/drawing/2014/main" id="{A1C01AD2-9E11-44FC-96BE-02B30EF22E18}"/>
              </a:ext>
            </a:extLst>
          </p:cNvPr>
          <p:cNvSpPr txBox="1"/>
          <p:nvPr/>
        </p:nvSpPr>
        <p:spPr>
          <a:xfrm>
            <a:off x="4276450" y="3991543"/>
            <a:ext cx="4782105"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Can damage downstream loads</a:t>
            </a:r>
          </a:p>
        </p:txBody>
      </p:sp>
    </p:spTree>
    <p:extLst>
      <p:ext uri="{BB962C8B-B14F-4D97-AF65-F5344CB8AC3E}">
        <p14:creationId xmlns:p14="http://schemas.microsoft.com/office/powerpoint/2010/main" val="722216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35968-A0A7-47BD-812F-0351AF3D5AB8}"/>
              </a:ext>
            </a:extLst>
          </p:cNvPr>
          <p:cNvSpPr>
            <a:spLocks noGrp="1"/>
          </p:cNvSpPr>
          <p:nvPr>
            <p:ph type="title"/>
          </p:nvPr>
        </p:nvSpPr>
        <p:spPr/>
        <p:txBody>
          <a:bodyPr/>
          <a:lstStyle/>
          <a:p>
            <a:r>
              <a:rPr lang="en-US" dirty="0"/>
              <a:t>Agenda </a:t>
            </a:r>
          </a:p>
        </p:txBody>
      </p:sp>
      <p:sp>
        <p:nvSpPr>
          <p:cNvPr id="3" name="Content Placeholder 2">
            <a:extLst>
              <a:ext uri="{FF2B5EF4-FFF2-40B4-BE49-F238E27FC236}">
                <a16:creationId xmlns:a16="http://schemas.microsoft.com/office/drawing/2014/main" id="{0AAF8F1B-344F-479A-9A4C-15546C721881}"/>
              </a:ext>
            </a:extLst>
          </p:cNvPr>
          <p:cNvSpPr>
            <a:spLocks noGrp="1"/>
          </p:cNvSpPr>
          <p:nvPr>
            <p:ph idx="1"/>
          </p:nvPr>
        </p:nvSpPr>
        <p:spPr/>
        <p:txBody>
          <a:bodyPr/>
          <a:lstStyle/>
          <a:p>
            <a:r>
              <a:rPr lang="en-US" dirty="0"/>
              <a:t>Texas Instruments overview + </a:t>
            </a:r>
            <a:r>
              <a:rPr lang="en-US" b="1" dirty="0"/>
              <a:t>2025</a:t>
            </a:r>
            <a:r>
              <a:rPr lang="en-US" dirty="0"/>
              <a:t> </a:t>
            </a:r>
            <a:r>
              <a:rPr lang="en-US" b="1" dirty="0"/>
              <a:t>internship (PFE) offers </a:t>
            </a:r>
          </a:p>
          <a:p>
            <a:pPr marL="0" indent="0">
              <a:buNone/>
            </a:pPr>
            <a:endParaRPr lang="en-US" dirty="0"/>
          </a:p>
          <a:p>
            <a:r>
              <a:rPr lang="en-US" dirty="0"/>
              <a:t>Step down technologies : LDO versus switcher</a:t>
            </a:r>
          </a:p>
          <a:p>
            <a:pPr marL="0" indent="0">
              <a:buNone/>
            </a:pPr>
            <a:endParaRPr lang="en-US" dirty="0"/>
          </a:p>
          <a:p>
            <a:r>
              <a:rPr lang="en-US" dirty="0"/>
              <a:t>Focus on buck converter</a:t>
            </a:r>
          </a:p>
          <a:p>
            <a:endParaRPr lang="en-US" dirty="0"/>
          </a:p>
          <a:p>
            <a:r>
              <a:rPr lang="en-US" dirty="0"/>
              <a:t>TD : Buck components selection</a:t>
            </a:r>
          </a:p>
        </p:txBody>
      </p:sp>
      <p:sp>
        <p:nvSpPr>
          <p:cNvPr id="4" name="Slide Number Placeholder 3">
            <a:extLst>
              <a:ext uri="{FF2B5EF4-FFF2-40B4-BE49-F238E27FC236}">
                <a16:creationId xmlns:a16="http://schemas.microsoft.com/office/drawing/2014/main" id="{CACBB6AD-ACC6-4A93-A415-3BBF13448CD6}"/>
              </a:ext>
            </a:extLst>
          </p:cNvPr>
          <p:cNvSpPr>
            <a:spLocks noGrp="1"/>
          </p:cNvSpPr>
          <p:nvPr>
            <p:ph type="sldNum" sz="quarter" idx="10"/>
          </p:nvPr>
        </p:nvSpPr>
        <p:spPr/>
        <p:txBody>
          <a:bodyPr/>
          <a:lstStyle/>
          <a:p>
            <a:fld id="{3B20521C-F793-4067-BB07-C7AF74E21EF3}" type="slidenum">
              <a:rPr lang="en-US" smtClean="0">
                <a:solidFill>
                  <a:srgbClr val="000000"/>
                </a:solidFill>
              </a:rPr>
              <a:pPr/>
              <a:t>3</a:t>
            </a:fld>
            <a:endParaRPr lang="en-US">
              <a:solidFill>
                <a:srgbClr val="000000"/>
              </a:solidFill>
            </a:endParaRPr>
          </a:p>
        </p:txBody>
      </p:sp>
    </p:spTree>
    <p:extLst>
      <p:ext uri="{BB962C8B-B14F-4D97-AF65-F5344CB8AC3E}">
        <p14:creationId xmlns:p14="http://schemas.microsoft.com/office/powerpoint/2010/main" val="4138964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4" name="Rectangle 2"/>
          <p:cNvSpPr>
            <a:spLocks noGrp="1" noChangeArrowheads="1"/>
          </p:cNvSpPr>
          <p:nvPr>
            <p:ph type="title"/>
          </p:nvPr>
        </p:nvSpPr>
        <p:spPr>
          <a:xfrm>
            <a:off x="242407" y="99479"/>
            <a:ext cx="8458200" cy="610791"/>
          </a:xfrm>
        </p:spPr>
        <p:txBody>
          <a:bodyPr/>
          <a:lstStyle/>
          <a:p>
            <a:r>
              <a:rPr lang="en-US" sz="1800" dirty="0"/>
              <a:t>What is output voltage ripple and why it matters?</a:t>
            </a:r>
            <a:endParaRPr lang="en-US" sz="1800" dirty="0">
              <a:solidFill>
                <a:srgbClr val="00518E"/>
              </a:solidFill>
            </a:endParaRPr>
          </a:p>
        </p:txBody>
      </p:sp>
      <p:sp>
        <p:nvSpPr>
          <p:cNvPr id="2" name="Slide Number Placeholder 1">
            <a:extLst>
              <a:ext uri="{FF2B5EF4-FFF2-40B4-BE49-F238E27FC236}">
                <a16:creationId xmlns:a16="http://schemas.microsoft.com/office/drawing/2014/main" id="{1E6B71D7-C435-409A-B5FA-87BC711C1121}"/>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4C52F08-588C-488E-A5AB-DF69250DE862}" type="slidenum">
              <a:rPr kumimoji="0" lang="en-US" sz="7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7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4">
            <a:extLst>
              <a:ext uri="{FF2B5EF4-FFF2-40B4-BE49-F238E27FC236}">
                <a16:creationId xmlns:a16="http://schemas.microsoft.com/office/drawing/2014/main" id="{7B98013C-7E38-41F2-BF46-9587FA38CC31}"/>
              </a:ext>
            </a:extLst>
          </p:cNvPr>
          <p:cNvSpPr/>
          <p:nvPr/>
        </p:nvSpPr>
        <p:spPr>
          <a:xfrm>
            <a:off x="4381503" y="507114"/>
            <a:ext cx="4572000" cy="10156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mn-cs"/>
              </a:rPr>
              <a:t>Low frequency voltage ripple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Function of the inductor ripple current going through the output capacitor’s impedance ( Capacitance + parasitic ESR &amp; ESL)</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pic>
        <p:nvPicPr>
          <p:cNvPr id="7" name="Picture 6">
            <a:extLst>
              <a:ext uri="{FF2B5EF4-FFF2-40B4-BE49-F238E27FC236}">
                <a16:creationId xmlns:a16="http://schemas.microsoft.com/office/drawing/2014/main" id="{CF940A99-8154-4617-A389-C5179254B7D6}"/>
              </a:ext>
            </a:extLst>
          </p:cNvPr>
          <p:cNvPicPr>
            <a:picLocks noChangeAspect="1"/>
          </p:cNvPicPr>
          <p:nvPr/>
        </p:nvPicPr>
        <p:blipFill>
          <a:blip r:embed="rId3"/>
          <a:stretch>
            <a:fillRect/>
          </a:stretch>
        </p:blipFill>
        <p:spPr>
          <a:xfrm>
            <a:off x="190497" y="769181"/>
            <a:ext cx="3728005" cy="2709783"/>
          </a:xfrm>
          <a:prstGeom prst="rect">
            <a:avLst/>
          </a:prstGeom>
        </p:spPr>
      </p:pic>
      <p:sp>
        <p:nvSpPr>
          <p:cNvPr id="8" name="Rectangle 7">
            <a:extLst>
              <a:ext uri="{FF2B5EF4-FFF2-40B4-BE49-F238E27FC236}">
                <a16:creationId xmlns:a16="http://schemas.microsoft.com/office/drawing/2014/main" id="{0D536FE4-D459-4BC7-BA38-5D3A189D7A94}"/>
              </a:ext>
            </a:extLst>
          </p:cNvPr>
          <p:cNvSpPr/>
          <p:nvPr/>
        </p:nvSpPr>
        <p:spPr>
          <a:xfrm>
            <a:off x="4381503" y="1835620"/>
            <a:ext cx="4572000" cy="2123658"/>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mn-cs"/>
              </a:rPr>
              <a:t>How to reduce the low frequency voltage ripple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Increase the switching frequency (tradeoff is more switching losses, hotter solution and lower efficiency)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Increase the inductance to achieve lower current ripple (tradeoff is larger physical size).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Use output capacitor(s) with lower impedance at the switching frequency. Paralleling output capacitors is an effective way to achieve this.</a:t>
            </a:r>
          </a:p>
        </p:txBody>
      </p:sp>
      <p:sp>
        <p:nvSpPr>
          <p:cNvPr id="3" name="TextBox 2">
            <a:extLst>
              <a:ext uri="{FF2B5EF4-FFF2-40B4-BE49-F238E27FC236}">
                <a16:creationId xmlns:a16="http://schemas.microsoft.com/office/drawing/2014/main" id="{C4E9621C-C883-4FB0-9A49-F669A9EE04F3}"/>
              </a:ext>
            </a:extLst>
          </p:cNvPr>
          <p:cNvSpPr txBox="1"/>
          <p:nvPr/>
        </p:nvSpPr>
        <p:spPr>
          <a:xfrm>
            <a:off x="1278112" y="2805116"/>
            <a:ext cx="2038830" cy="2616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Ac coupled </a:t>
            </a:r>
            <a:r>
              <a:rPr kumimoji="0" lang="en-US" sz="1100" b="1" i="0" u="none" strike="noStrike" kern="1200" cap="none" spc="0" normalizeH="0" baseline="0" noProof="0" dirty="0" err="1">
                <a:ln>
                  <a:noFill/>
                </a:ln>
                <a:solidFill>
                  <a:srgbClr val="000000"/>
                </a:solidFill>
                <a:effectLst/>
                <a:uLnTx/>
                <a:uFillTx/>
                <a:latin typeface="Arial" charset="0"/>
                <a:ea typeface="+mn-ea"/>
                <a:cs typeface="+mn-cs"/>
              </a:rPr>
              <a:t>Vout</a:t>
            </a:r>
            <a:endParaRPr kumimoji="0" lang="en-US" sz="11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 name="Rectangle 9">
            <a:extLst>
              <a:ext uri="{FF2B5EF4-FFF2-40B4-BE49-F238E27FC236}">
                <a16:creationId xmlns:a16="http://schemas.microsoft.com/office/drawing/2014/main" id="{F44E61B7-B661-42A6-9AA8-478D7D35140B}"/>
              </a:ext>
            </a:extLst>
          </p:cNvPr>
          <p:cNvSpPr/>
          <p:nvPr/>
        </p:nvSpPr>
        <p:spPr>
          <a:xfrm>
            <a:off x="133202" y="4412461"/>
            <a:ext cx="3166251" cy="21544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sng" strike="noStrike" kern="1200" cap="none" spc="0" normalizeH="0" baseline="0" noProof="0" dirty="0">
                <a:ln>
                  <a:noFill/>
                </a:ln>
                <a:solidFill>
                  <a:srgbClr val="000000"/>
                </a:solidFill>
                <a:effectLst/>
                <a:uLnTx/>
                <a:uFillTx/>
                <a:latin typeface="Arial" charset="0"/>
                <a:ea typeface="+mn-ea"/>
                <a:cs typeface="+mn-cs"/>
                <a:hlinkClick r:id="rId4"/>
              </a:rPr>
              <a:t>Understanding, Measuring, and Reducing Output Voltage Ripple</a:t>
            </a:r>
            <a:endParaRPr kumimoji="0" lang="en-US" sz="8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19745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EBA0D0-CDCD-409F-9901-078C9D7AD6F8}"/>
              </a:ext>
            </a:extLst>
          </p:cNvPr>
          <p:cNvPicPr>
            <a:picLocks noChangeAspect="1"/>
          </p:cNvPicPr>
          <p:nvPr/>
        </p:nvPicPr>
        <p:blipFill>
          <a:blip r:embed="rId3"/>
          <a:stretch>
            <a:fillRect/>
          </a:stretch>
        </p:blipFill>
        <p:spPr>
          <a:xfrm>
            <a:off x="190497" y="769181"/>
            <a:ext cx="3728005" cy="2709783"/>
          </a:xfrm>
          <a:prstGeom prst="rect">
            <a:avLst/>
          </a:prstGeom>
        </p:spPr>
      </p:pic>
      <p:sp>
        <p:nvSpPr>
          <p:cNvPr id="31764" name="Rectangle 2"/>
          <p:cNvSpPr>
            <a:spLocks noGrp="1" noChangeArrowheads="1"/>
          </p:cNvSpPr>
          <p:nvPr>
            <p:ph type="title"/>
          </p:nvPr>
        </p:nvSpPr>
        <p:spPr>
          <a:xfrm>
            <a:off x="242407" y="99479"/>
            <a:ext cx="8458200" cy="610791"/>
          </a:xfrm>
        </p:spPr>
        <p:txBody>
          <a:bodyPr/>
          <a:lstStyle/>
          <a:p>
            <a:r>
              <a:rPr lang="en-US" sz="1800" dirty="0"/>
              <a:t>What is output voltage ripple and why it matters?</a:t>
            </a:r>
            <a:endParaRPr lang="en-US" sz="1800" dirty="0">
              <a:solidFill>
                <a:srgbClr val="00518E"/>
              </a:solidFill>
            </a:endParaRPr>
          </a:p>
        </p:txBody>
      </p:sp>
      <p:sp>
        <p:nvSpPr>
          <p:cNvPr id="2" name="Slide Number Placeholder 1">
            <a:extLst>
              <a:ext uri="{FF2B5EF4-FFF2-40B4-BE49-F238E27FC236}">
                <a16:creationId xmlns:a16="http://schemas.microsoft.com/office/drawing/2014/main" id="{1E6B71D7-C435-409A-B5FA-87BC711C1121}"/>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4C52F08-588C-488E-A5AB-DF69250DE862}" type="slidenum">
              <a:rPr kumimoji="0" lang="en-US" sz="7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7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 name="Rectangle 2">
            <a:extLst>
              <a:ext uri="{FF2B5EF4-FFF2-40B4-BE49-F238E27FC236}">
                <a16:creationId xmlns:a16="http://schemas.microsoft.com/office/drawing/2014/main" id="{70CC85AB-5585-480C-B5B9-0EA3134A0ADF}"/>
              </a:ext>
            </a:extLst>
          </p:cNvPr>
          <p:cNvSpPr/>
          <p:nvPr/>
        </p:nvSpPr>
        <p:spPr>
          <a:xfrm>
            <a:off x="4531018" y="710270"/>
            <a:ext cx="4572000" cy="10156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mn-cs"/>
              </a:rPr>
              <a:t>High frequency voltage ripple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Switch node couples with the output inductor parasitic capacitance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Gets worse with bad board layout</a:t>
            </a:r>
          </a:p>
        </p:txBody>
      </p:sp>
      <p:sp>
        <p:nvSpPr>
          <p:cNvPr id="4" name="Rectangle 3">
            <a:extLst>
              <a:ext uri="{FF2B5EF4-FFF2-40B4-BE49-F238E27FC236}">
                <a16:creationId xmlns:a16="http://schemas.microsoft.com/office/drawing/2014/main" id="{D90E420B-38A7-49AD-8954-5F1CF254EB75}"/>
              </a:ext>
            </a:extLst>
          </p:cNvPr>
          <p:cNvSpPr/>
          <p:nvPr/>
        </p:nvSpPr>
        <p:spPr>
          <a:xfrm>
            <a:off x="4471507" y="2022950"/>
            <a:ext cx="4572000" cy="1938992"/>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mn-cs"/>
              </a:rPr>
              <a:t>How to reduce HF voltage ripple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Good board layout of the power stage components </a:t>
            </a:r>
          </a:p>
          <a:p>
            <a:pPr marL="552345" marR="0" lvl="1" indent="-171450" algn="l" defTabSz="914400" rtl="0" eaLnBrk="1" fontAlgn="base" latinLnBrk="0" hangingPunct="1">
              <a:lnSpc>
                <a:spcPct val="100000"/>
              </a:lnSpc>
              <a:spcBef>
                <a:spcPct val="0"/>
              </a:spcBef>
              <a:spcAft>
                <a:spcPct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Any parasitic inductance in the current loop will result in voltage spikes.</a:t>
            </a:r>
          </a:p>
          <a:p>
            <a:pPr marL="552345" marR="0" lvl="1" indent="-171450" algn="l" defTabSz="914400" rtl="0" eaLnBrk="1" fontAlgn="base" latinLnBrk="0" hangingPunct="1">
              <a:lnSpc>
                <a:spcPct val="100000"/>
              </a:lnSpc>
              <a:spcBef>
                <a:spcPct val="0"/>
              </a:spcBef>
              <a:spcAft>
                <a:spcPct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Making the area of this high di/dt loop as small as possible will result in parasitic inductance that is as small as possible. </a:t>
            </a:r>
          </a:p>
          <a:p>
            <a:pPr marL="552345" marR="0" lvl="1" indent="-171450" algn="l" defTabSz="914400" rtl="0" eaLnBrk="1" fontAlgn="base" latinLnBrk="0" hangingPunct="1">
              <a:lnSpc>
                <a:spcPct val="100000"/>
              </a:lnSpc>
              <a:spcBef>
                <a:spcPct val="0"/>
              </a:spcBef>
              <a:spcAft>
                <a:spcPct val="0"/>
              </a:spcAft>
              <a:buClrTx/>
              <a:buSzTx/>
              <a:buFont typeface="Courier New" panose="02070309020205020404" pitchFamily="49" charset="0"/>
              <a:buChar char="o"/>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Can also be a measurement error. Use tip/barrel probe only</a:t>
            </a:r>
          </a:p>
        </p:txBody>
      </p:sp>
      <p:sp>
        <p:nvSpPr>
          <p:cNvPr id="5" name="Rectangle 4">
            <a:extLst>
              <a:ext uri="{FF2B5EF4-FFF2-40B4-BE49-F238E27FC236}">
                <a16:creationId xmlns:a16="http://schemas.microsoft.com/office/drawing/2014/main" id="{4E50BD0E-4557-4EDF-A98B-CAC838A78DD3}"/>
              </a:ext>
            </a:extLst>
          </p:cNvPr>
          <p:cNvSpPr/>
          <p:nvPr/>
        </p:nvSpPr>
        <p:spPr>
          <a:xfrm>
            <a:off x="133202" y="4412461"/>
            <a:ext cx="3166251" cy="21544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sng" strike="noStrike" kern="1200" cap="none" spc="0" normalizeH="0" baseline="0" noProof="0" dirty="0">
                <a:ln>
                  <a:noFill/>
                </a:ln>
                <a:solidFill>
                  <a:srgbClr val="000000"/>
                </a:solidFill>
                <a:effectLst/>
                <a:uLnTx/>
                <a:uFillTx/>
                <a:latin typeface="Arial" charset="0"/>
                <a:ea typeface="+mn-ea"/>
                <a:cs typeface="+mn-cs"/>
                <a:hlinkClick r:id="rId4"/>
              </a:rPr>
              <a:t>Understanding, Measuring, and Reducing Output Voltage Ripple</a:t>
            </a:r>
            <a:endParaRPr kumimoji="0" lang="en-US" sz="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 name="TextBox 7">
            <a:extLst>
              <a:ext uri="{FF2B5EF4-FFF2-40B4-BE49-F238E27FC236}">
                <a16:creationId xmlns:a16="http://schemas.microsoft.com/office/drawing/2014/main" id="{872FF968-1996-4F58-97D2-38A5F5C165A6}"/>
              </a:ext>
            </a:extLst>
          </p:cNvPr>
          <p:cNvSpPr txBox="1"/>
          <p:nvPr/>
        </p:nvSpPr>
        <p:spPr>
          <a:xfrm>
            <a:off x="1278112" y="2805116"/>
            <a:ext cx="2038830" cy="2616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Ac coupled </a:t>
            </a:r>
            <a:r>
              <a:rPr kumimoji="0" lang="en-US" sz="1100" b="1" i="0" u="none" strike="noStrike" kern="1200" cap="none" spc="0" normalizeH="0" baseline="0" noProof="0" dirty="0" err="1">
                <a:ln>
                  <a:noFill/>
                </a:ln>
                <a:solidFill>
                  <a:srgbClr val="000000"/>
                </a:solidFill>
                <a:effectLst/>
                <a:uLnTx/>
                <a:uFillTx/>
                <a:latin typeface="Arial" charset="0"/>
                <a:ea typeface="+mn-ea"/>
                <a:cs typeface="+mn-cs"/>
              </a:rPr>
              <a:t>Vout</a:t>
            </a:r>
            <a:endParaRPr kumimoji="0" lang="en-US" sz="1100" b="1"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589189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1-8_Che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4754" y="918449"/>
            <a:ext cx="6957336" cy="3684699"/>
          </a:xfrm>
          <a:prstGeom prst="rect">
            <a:avLst/>
          </a:prstGeom>
        </p:spPr>
      </p:pic>
      <p:sp>
        <p:nvSpPr>
          <p:cNvPr id="13" name="TextBox 12"/>
          <p:cNvSpPr txBox="1"/>
          <p:nvPr/>
        </p:nvSpPr>
        <p:spPr>
          <a:xfrm>
            <a:off x="8052090" y="4395405"/>
            <a:ext cx="816415" cy="276991"/>
          </a:xfrm>
          <a:prstGeom prst="rect">
            <a:avLst/>
          </a:prstGeom>
          <a:noFill/>
        </p:spPr>
        <p:txBody>
          <a:bodyPr wrap="square" lIns="91431" tIns="45716" rIns="91431" bIns="45716" rtlCol="0">
            <a:spAutoFit/>
          </a:bodyPr>
          <a:lstStyle/>
          <a:p>
            <a:pPr algn="r"/>
            <a:r>
              <a:rPr lang="en-US" sz="1200" b="1" dirty="0">
                <a:latin typeface="Arial"/>
                <a:cs typeface="Arial"/>
              </a:rPr>
              <a:t>1-8</a:t>
            </a:r>
          </a:p>
        </p:txBody>
      </p:sp>
      <p:sp>
        <p:nvSpPr>
          <p:cNvPr id="4" name="Title 1"/>
          <p:cNvSpPr txBox="1">
            <a:spLocks/>
          </p:cNvSpPr>
          <p:nvPr/>
        </p:nvSpPr>
        <p:spPr>
          <a:xfrm>
            <a:off x="457201" y="205979"/>
            <a:ext cx="5166781" cy="857250"/>
          </a:xfrm>
          <a:prstGeom prst="rect">
            <a:avLst/>
          </a:prstGeom>
        </p:spPr>
        <p:txBody>
          <a:bodyPr lIns="91431" tIns="45716" rIns="91431" bIns="45716" anchor="t" anchorCtr="0">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Synchronous Buck Waveforms</a:t>
            </a:r>
          </a:p>
        </p:txBody>
      </p:sp>
      <p:sp>
        <p:nvSpPr>
          <p:cNvPr id="5" name="TextBox 4"/>
          <p:cNvSpPr txBox="1"/>
          <p:nvPr/>
        </p:nvSpPr>
        <p:spPr>
          <a:xfrm>
            <a:off x="621084" y="1063229"/>
            <a:ext cx="4340988" cy="1477319"/>
          </a:xfrm>
          <a:prstGeom prst="rect">
            <a:avLst/>
          </a:prstGeom>
          <a:noFill/>
        </p:spPr>
        <p:txBody>
          <a:bodyPr wrap="square" lIns="91431" tIns="45716" rIns="91431" bIns="45716" rtlCol="0">
            <a:spAutoFit/>
          </a:bodyPr>
          <a:lstStyle/>
          <a:p>
            <a:r>
              <a:rPr lang="en-US" sz="2400" b="1" dirty="0">
                <a:latin typeface="Arial"/>
                <a:cs typeface="Arial"/>
              </a:rPr>
              <a:t>C</a:t>
            </a:r>
            <a:r>
              <a:rPr lang="en-US" sz="2400" dirty="0">
                <a:latin typeface="Arial"/>
                <a:cs typeface="Arial"/>
              </a:rPr>
              <a:t>ontinuous </a:t>
            </a:r>
          </a:p>
          <a:p>
            <a:r>
              <a:rPr lang="en-US" sz="2400" b="1" dirty="0">
                <a:latin typeface="Arial"/>
                <a:cs typeface="Arial"/>
              </a:rPr>
              <a:t>C</a:t>
            </a:r>
            <a:r>
              <a:rPr lang="en-US" sz="2400" dirty="0">
                <a:latin typeface="Arial"/>
                <a:cs typeface="Arial"/>
              </a:rPr>
              <a:t>onduction </a:t>
            </a:r>
          </a:p>
          <a:p>
            <a:r>
              <a:rPr lang="en-US" sz="2400" b="1" dirty="0">
                <a:latin typeface="Arial"/>
                <a:cs typeface="Arial"/>
              </a:rPr>
              <a:t>M</a:t>
            </a:r>
            <a:r>
              <a:rPr lang="en-US" sz="2400" dirty="0">
                <a:latin typeface="Arial"/>
                <a:cs typeface="Arial"/>
              </a:rPr>
              <a:t>ode</a:t>
            </a:r>
          </a:p>
          <a:p>
            <a:r>
              <a:rPr lang="en-US" dirty="0">
                <a:latin typeface="Arial"/>
                <a:cs typeface="Arial"/>
              </a:rPr>
              <a:t>Inductor reset</a:t>
            </a:r>
          </a:p>
        </p:txBody>
      </p:sp>
      <p:grpSp>
        <p:nvGrpSpPr>
          <p:cNvPr id="6" name="Group 5"/>
          <p:cNvGrpSpPr/>
          <p:nvPr/>
        </p:nvGrpSpPr>
        <p:grpSpPr>
          <a:xfrm>
            <a:off x="5105385" y="1044301"/>
            <a:ext cx="641958" cy="369332"/>
            <a:chOff x="3345839" y="1542827"/>
            <a:chExt cx="641958" cy="492443"/>
          </a:xfrm>
        </p:grpSpPr>
        <p:sp>
          <p:nvSpPr>
            <p:cNvPr id="8" name="TextBox 7"/>
            <p:cNvSpPr txBox="1"/>
            <p:nvPr/>
          </p:nvSpPr>
          <p:spPr>
            <a:xfrm>
              <a:off x="3345839" y="1542827"/>
              <a:ext cx="641958" cy="492443"/>
            </a:xfrm>
            <a:prstGeom prst="rect">
              <a:avLst/>
            </a:prstGeom>
            <a:noFill/>
          </p:spPr>
          <p:txBody>
            <a:bodyPr wrap="square" rtlCol="0">
              <a:spAutoFit/>
            </a:bodyPr>
            <a:lstStyle/>
            <a:p>
              <a:pPr algn="r">
                <a:lnSpc>
                  <a:spcPct val="150000"/>
                </a:lnSpc>
              </a:pPr>
              <a:r>
                <a:rPr lang="en-US" sz="1200" b="1" dirty="0">
                  <a:latin typeface="Arial"/>
                  <a:cs typeface="Arial"/>
                </a:rPr>
                <a:t>HDVR</a:t>
              </a:r>
            </a:p>
          </p:txBody>
        </p:sp>
        <p:cxnSp>
          <p:nvCxnSpPr>
            <p:cNvPr id="9" name="Straight Connector 8"/>
            <p:cNvCxnSpPr/>
            <p:nvPr/>
          </p:nvCxnSpPr>
          <p:spPr>
            <a:xfrm>
              <a:off x="3712025" y="1895930"/>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086859" y="1648438"/>
            <a:ext cx="641958" cy="369332"/>
            <a:chOff x="3218461" y="2139712"/>
            <a:chExt cx="641958" cy="492443"/>
          </a:xfrm>
        </p:grpSpPr>
        <p:sp>
          <p:nvSpPr>
            <p:cNvPr id="11" name="TextBox 10"/>
            <p:cNvSpPr txBox="1"/>
            <p:nvPr/>
          </p:nvSpPr>
          <p:spPr>
            <a:xfrm>
              <a:off x="3218461" y="2139712"/>
              <a:ext cx="641958" cy="492443"/>
            </a:xfrm>
            <a:prstGeom prst="rect">
              <a:avLst/>
            </a:prstGeom>
            <a:noFill/>
          </p:spPr>
          <p:txBody>
            <a:bodyPr wrap="square" rtlCol="0">
              <a:spAutoFit/>
            </a:bodyPr>
            <a:lstStyle/>
            <a:p>
              <a:pPr algn="r">
                <a:lnSpc>
                  <a:spcPct val="150000"/>
                </a:lnSpc>
              </a:pPr>
              <a:r>
                <a:rPr lang="en-US" sz="1200" b="1" dirty="0">
                  <a:latin typeface="Arial"/>
                  <a:cs typeface="Arial"/>
                </a:rPr>
                <a:t>LDRV</a:t>
              </a:r>
            </a:p>
          </p:txBody>
        </p:sp>
        <p:cxnSp>
          <p:nvCxnSpPr>
            <p:cNvPr id="12" name="Straight Connector 11"/>
            <p:cNvCxnSpPr/>
            <p:nvPr/>
          </p:nvCxnSpPr>
          <p:spPr>
            <a:xfrm>
              <a:off x="3556011" y="2487050"/>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5212118" y="2311637"/>
            <a:ext cx="513443" cy="276999"/>
            <a:chOff x="3343717" y="2924192"/>
            <a:chExt cx="513443" cy="369332"/>
          </a:xfrm>
        </p:grpSpPr>
        <p:sp>
          <p:nvSpPr>
            <p:cNvPr id="15" name="TextBox 14"/>
            <p:cNvSpPr txBox="1"/>
            <p:nvPr/>
          </p:nvSpPr>
          <p:spPr>
            <a:xfrm>
              <a:off x="3343717" y="2924192"/>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SW</a:t>
              </a:r>
            </a:p>
          </p:txBody>
        </p:sp>
        <p:cxnSp>
          <p:nvCxnSpPr>
            <p:cNvPr id="16" name="Straight Connector 15"/>
            <p:cNvCxnSpPr/>
            <p:nvPr/>
          </p:nvCxnSpPr>
          <p:spPr>
            <a:xfrm>
              <a:off x="3565072" y="3223061"/>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5196710" y="2858947"/>
            <a:ext cx="513443" cy="276999"/>
            <a:chOff x="3518800" y="3454379"/>
            <a:chExt cx="513443" cy="369332"/>
          </a:xfrm>
        </p:grpSpPr>
        <p:sp>
          <p:nvSpPr>
            <p:cNvPr id="18" name="TextBox 17"/>
            <p:cNvSpPr txBox="1"/>
            <p:nvPr/>
          </p:nvSpPr>
          <p:spPr>
            <a:xfrm>
              <a:off x="3518800" y="3454379"/>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SR</a:t>
              </a:r>
            </a:p>
          </p:txBody>
        </p:sp>
        <p:cxnSp>
          <p:nvCxnSpPr>
            <p:cNvPr id="19" name="Straight Connector 18"/>
            <p:cNvCxnSpPr/>
            <p:nvPr/>
          </p:nvCxnSpPr>
          <p:spPr>
            <a:xfrm>
              <a:off x="3735614" y="3750684"/>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5226657" y="3556159"/>
            <a:ext cx="513443" cy="276991"/>
          </a:xfrm>
          <a:prstGeom prst="rect">
            <a:avLst/>
          </a:prstGeom>
          <a:noFill/>
        </p:spPr>
        <p:txBody>
          <a:bodyPr wrap="square" lIns="91431" tIns="45716" rIns="91431" bIns="45716" rtlCol="0">
            <a:spAutoFit/>
          </a:bodyPr>
          <a:lstStyle/>
          <a:p>
            <a:pPr algn="r"/>
            <a:r>
              <a:rPr lang="en-US" sz="1200" b="1" dirty="0">
                <a:latin typeface="Arial"/>
                <a:cs typeface="Arial"/>
              </a:rPr>
              <a:t>SW</a:t>
            </a:r>
            <a:endParaRPr lang="en-US" sz="1200" b="1" baseline="-25000" dirty="0">
              <a:latin typeface="Arial"/>
              <a:cs typeface="Arial"/>
            </a:endParaRPr>
          </a:p>
        </p:txBody>
      </p:sp>
      <p:cxnSp>
        <p:nvCxnSpPr>
          <p:cNvPr id="23" name="Straight Connector 22"/>
          <p:cNvCxnSpPr/>
          <p:nvPr/>
        </p:nvCxnSpPr>
        <p:spPr>
          <a:xfrm>
            <a:off x="5458877" y="3758879"/>
            <a:ext cx="19957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5187639" y="4100692"/>
            <a:ext cx="513443" cy="276999"/>
            <a:chOff x="3491587" y="4793273"/>
            <a:chExt cx="513443" cy="369332"/>
          </a:xfrm>
        </p:grpSpPr>
        <p:sp>
          <p:nvSpPr>
            <p:cNvPr id="26" name="TextBox 25"/>
            <p:cNvSpPr txBox="1"/>
            <p:nvPr/>
          </p:nvSpPr>
          <p:spPr>
            <a:xfrm>
              <a:off x="3491587" y="4793273"/>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27" name="Straight Connector 26"/>
            <p:cNvCxnSpPr/>
            <p:nvPr/>
          </p:nvCxnSpPr>
          <p:spPr>
            <a:xfrm>
              <a:off x="3735614" y="5115448"/>
              <a:ext cx="1995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28" name="Rectangle 27"/>
          <p:cNvSpPr/>
          <p:nvPr/>
        </p:nvSpPr>
        <p:spPr>
          <a:xfrm>
            <a:off x="966158" y="2519389"/>
            <a:ext cx="3111798" cy="1581299"/>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lang="en-US"/>
          </a:p>
        </p:txBody>
      </p:sp>
      <p:pic>
        <p:nvPicPr>
          <p:cNvPr id="31" name="Picture 30" descr="TechDays-logo-4c-2.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679" y="205980"/>
            <a:ext cx="2389893" cy="542152"/>
          </a:xfrm>
          <a:prstGeom prst="rect">
            <a:avLst/>
          </a:prstGeom>
        </p:spPr>
      </p:pic>
    </p:spTree>
    <p:extLst>
      <p:ext uri="{BB962C8B-B14F-4D97-AF65-F5344CB8AC3E}">
        <p14:creationId xmlns:p14="http://schemas.microsoft.com/office/powerpoint/2010/main" val="3850850099"/>
      </p:ext>
    </p:extLst>
  </p:cSld>
  <p:clrMapOvr>
    <a:masterClrMapping/>
  </p:clrMapOvr>
  <mc:AlternateContent xmlns:mc="http://schemas.openxmlformats.org/markup-compatibility/2006" xmlns:p14="http://schemas.microsoft.com/office/powerpoint/2010/main">
    <mc:Choice Requires="p14">
      <p:transition spd="slow" p14:dur="2000" advTm="23646"/>
    </mc:Choice>
    <mc:Fallback xmlns="">
      <p:transition spd="slow" advTm="23646"/>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p:cNvSpPr txBox="1"/>
          <p:nvPr/>
        </p:nvSpPr>
        <p:spPr>
          <a:xfrm>
            <a:off x="8155058" y="4410899"/>
            <a:ext cx="816415" cy="276991"/>
          </a:xfrm>
          <a:prstGeom prst="rect">
            <a:avLst/>
          </a:prstGeom>
          <a:noFill/>
        </p:spPr>
        <p:txBody>
          <a:bodyPr wrap="square" lIns="91431" tIns="45716" rIns="91431" bIns="45716" rtlCol="0">
            <a:spAutoFit/>
          </a:bodyPr>
          <a:lstStyle/>
          <a:p>
            <a:pPr algn="r"/>
            <a:r>
              <a:rPr lang="en-US" sz="1200" b="1" dirty="0">
                <a:latin typeface="Arial"/>
                <a:cs typeface="Arial"/>
              </a:rPr>
              <a:t>1-9</a:t>
            </a:r>
          </a:p>
        </p:txBody>
      </p:sp>
      <p:sp>
        <p:nvSpPr>
          <p:cNvPr id="4" name="Title 1"/>
          <p:cNvSpPr txBox="1">
            <a:spLocks/>
          </p:cNvSpPr>
          <p:nvPr/>
        </p:nvSpPr>
        <p:spPr>
          <a:xfrm>
            <a:off x="457200" y="205979"/>
            <a:ext cx="5684808" cy="857250"/>
          </a:xfrm>
          <a:prstGeom prst="rect">
            <a:avLst/>
          </a:prstGeom>
        </p:spPr>
        <p:txBody>
          <a:bodyPr lIns="91431" tIns="45716" rIns="91431" bIns="45716" anchor="t" anchorCtr="0">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Synchronous Buck Waveforms</a:t>
            </a:r>
          </a:p>
        </p:txBody>
      </p:sp>
      <p:sp>
        <p:nvSpPr>
          <p:cNvPr id="5" name="TextBox 4"/>
          <p:cNvSpPr txBox="1"/>
          <p:nvPr/>
        </p:nvSpPr>
        <p:spPr>
          <a:xfrm>
            <a:off x="621084" y="918449"/>
            <a:ext cx="4340988" cy="1477319"/>
          </a:xfrm>
          <a:prstGeom prst="rect">
            <a:avLst/>
          </a:prstGeom>
          <a:noFill/>
        </p:spPr>
        <p:txBody>
          <a:bodyPr wrap="square" lIns="91431" tIns="45716" rIns="91431" bIns="45716" rtlCol="0">
            <a:spAutoFit/>
          </a:bodyPr>
          <a:lstStyle/>
          <a:p>
            <a:r>
              <a:rPr lang="en-US" sz="2400" b="1" dirty="0">
                <a:latin typeface="Arial"/>
                <a:cs typeface="Arial"/>
              </a:rPr>
              <a:t>C</a:t>
            </a:r>
            <a:r>
              <a:rPr lang="en-US" sz="2400" dirty="0">
                <a:latin typeface="Arial"/>
                <a:cs typeface="Arial"/>
              </a:rPr>
              <a:t>ontinuous </a:t>
            </a:r>
          </a:p>
          <a:p>
            <a:r>
              <a:rPr lang="en-US" sz="2400" b="1" dirty="0">
                <a:latin typeface="Arial"/>
                <a:cs typeface="Arial"/>
              </a:rPr>
              <a:t>C</a:t>
            </a:r>
            <a:r>
              <a:rPr lang="en-US" sz="2400" dirty="0">
                <a:latin typeface="Arial"/>
                <a:cs typeface="Arial"/>
              </a:rPr>
              <a:t>onduction </a:t>
            </a:r>
          </a:p>
          <a:p>
            <a:r>
              <a:rPr lang="en-US" sz="2400" b="1" dirty="0">
                <a:latin typeface="Arial"/>
                <a:cs typeface="Arial"/>
              </a:rPr>
              <a:t>M</a:t>
            </a:r>
            <a:r>
              <a:rPr lang="en-US" sz="2400" dirty="0">
                <a:latin typeface="Arial"/>
                <a:cs typeface="Arial"/>
              </a:rPr>
              <a:t>ode</a:t>
            </a:r>
          </a:p>
          <a:p>
            <a:r>
              <a:rPr lang="en-US" dirty="0">
                <a:latin typeface="Arial"/>
                <a:cs typeface="Arial"/>
              </a:rPr>
              <a:t>Transition for next cycle</a:t>
            </a:r>
          </a:p>
        </p:txBody>
      </p:sp>
      <p:grpSp>
        <p:nvGrpSpPr>
          <p:cNvPr id="6" name="Group 5"/>
          <p:cNvGrpSpPr/>
          <p:nvPr/>
        </p:nvGrpSpPr>
        <p:grpSpPr>
          <a:xfrm>
            <a:off x="5105385" y="1044301"/>
            <a:ext cx="641958" cy="369332"/>
            <a:chOff x="3345839" y="1542827"/>
            <a:chExt cx="641958" cy="492443"/>
          </a:xfrm>
        </p:grpSpPr>
        <p:sp>
          <p:nvSpPr>
            <p:cNvPr id="7" name="TextBox 6"/>
            <p:cNvSpPr txBox="1"/>
            <p:nvPr/>
          </p:nvSpPr>
          <p:spPr>
            <a:xfrm>
              <a:off x="3345839" y="1542827"/>
              <a:ext cx="641958" cy="492443"/>
            </a:xfrm>
            <a:prstGeom prst="rect">
              <a:avLst/>
            </a:prstGeom>
            <a:noFill/>
          </p:spPr>
          <p:txBody>
            <a:bodyPr wrap="square" rtlCol="0">
              <a:spAutoFit/>
            </a:bodyPr>
            <a:lstStyle/>
            <a:p>
              <a:pPr algn="r">
                <a:lnSpc>
                  <a:spcPct val="150000"/>
                </a:lnSpc>
              </a:pPr>
              <a:r>
                <a:rPr lang="en-US" sz="1200" b="1" dirty="0">
                  <a:latin typeface="Arial"/>
                  <a:cs typeface="Arial"/>
                </a:rPr>
                <a:t>HDVR</a:t>
              </a:r>
            </a:p>
          </p:txBody>
        </p:sp>
        <p:cxnSp>
          <p:nvCxnSpPr>
            <p:cNvPr id="9" name="Straight Connector 8"/>
            <p:cNvCxnSpPr/>
            <p:nvPr/>
          </p:nvCxnSpPr>
          <p:spPr>
            <a:xfrm>
              <a:off x="3712025" y="1895930"/>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086859" y="1648438"/>
            <a:ext cx="641958" cy="369332"/>
            <a:chOff x="3218461" y="2139712"/>
            <a:chExt cx="641958" cy="492443"/>
          </a:xfrm>
        </p:grpSpPr>
        <p:sp>
          <p:nvSpPr>
            <p:cNvPr id="12" name="TextBox 11"/>
            <p:cNvSpPr txBox="1"/>
            <p:nvPr/>
          </p:nvSpPr>
          <p:spPr>
            <a:xfrm>
              <a:off x="3218461" y="2139712"/>
              <a:ext cx="641958" cy="492443"/>
            </a:xfrm>
            <a:prstGeom prst="rect">
              <a:avLst/>
            </a:prstGeom>
            <a:noFill/>
          </p:spPr>
          <p:txBody>
            <a:bodyPr wrap="square" rtlCol="0">
              <a:spAutoFit/>
            </a:bodyPr>
            <a:lstStyle/>
            <a:p>
              <a:pPr algn="r">
                <a:lnSpc>
                  <a:spcPct val="150000"/>
                </a:lnSpc>
              </a:pPr>
              <a:r>
                <a:rPr lang="en-US" sz="1200" b="1" dirty="0">
                  <a:latin typeface="Arial"/>
                  <a:cs typeface="Arial"/>
                </a:rPr>
                <a:t>LDRV</a:t>
              </a:r>
            </a:p>
          </p:txBody>
        </p:sp>
        <p:cxnSp>
          <p:nvCxnSpPr>
            <p:cNvPr id="13" name="Straight Connector 12"/>
            <p:cNvCxnSpPr/>
            <p:nvPr/>
          </p:nvCxnSpPr>
          <p:spPr>
            <a:xfrm>
              <a:off x="3556011" y="2487050"/>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5212118" y="2311637"/>
            <a:ext cx="513443" cy="276999"/>
            <a:chOff x="3343717" y="2924192"/>
            <a:chExt cx="513443" cy="369332"/>
          </a:xfrm>
        </p:grpSpPr>
        <p:sp>
          <p:nvSpPr>
            <p:cNvPr id="15" name="TextBox 14"/>
            <p:cNvSpPr txBox="1"/>
            <p:nvPr/>
          </p:nvSpPr>
          <p:spPr>
            <a:xfrm>
              <a:off x="3343717" y="2924192"/>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SW</a:t>
              </a:r>
            </a:p>
          </p:txBody>
        </p:sp>
        <p:cxnSp>
          <p:nvCxnSpPr>
            <p:cNvPr id="16" name="Straight Connector 15"/>
            <p:cNvCxnSpPr/>
            <p:nvPr/>
          </p:nvCxnSpPr>
          <p:spPr>
            <a:xfrm>
              <a:off x="3565072" y="3223061"/>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5196710" y="2858947"/>
            <a:ext cx="513443" cy="276999"/>
            <a:chOff x="3518800" y="3454379"/>
            <a:chExt cx="513443" cy="369332"/>
          </a:xfrm>
        </p:grpSpPr>
        <p:sp>
          <p:nvSpPr>
            <p:cNvPr id="18" name="TextBox 17"/>
            <p:cNvSpPr txBox="1"/>
            <p:nvPr/>
          </p:nvSpPr>
          <p:spPr>
            <a:xfrm>
              <a:off x="3518800" y="3454379"/>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SR</a:t>
              </a:r>
            </a:p>
          </p:txBody>
        </p:sp>
        <p:cxnSp>
          <p:nvCxnSpPr>
            <p:cNvPr id="19" name="Straight Connector 18"/>
            <p:cNvCxnSpPr/>
            <p:nvPr/>
          </p:nvCxnSpPr>
          <p:spPr>
            <a:xfrm>
              <a:off x="3735614" y="3750684"/>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5226655" y="3449476"/>
            <a:ext cx="537922" cy="508309"/>
            <a:chOff x="3358256" y="4205465"/>
            <a:chExt cx="537922" cy="677746"/>
          </a:xfrm>
        </p:grpSpPr>
        <p:sp>
          <p:nvSpPr>
            <p:cNvPr id="21" name="TextBox 20"/>
            <p:cNvSpPr txBox="1"/>
            <p:nvPr/>
          </p:nvSpPr>
          <p:spPr>
            <a:xfrm>
              <a:off x="3358256" y="4205465"/>
              <a:ext cx="513443" cy="369332"/>
            </a:xfrm>
            <a:prstGeom prst="rect">
              <a:avLst/>
            </a:prstGeom>
            <a:noFill/>
          </p:spPr>
          <p:txBody>
            <a:bodyPr wrap="square" rtlCol="0">
              <a:spAutoFit/>
            </a:bodyPr>
            <a:lstStyle/>
            <a:p>
              <a:pPr algn="r"/>
              <a:r>
                <a:rPr lang="en-US" sz="1200" b="1" dirty="0">
                  <a:latin typeface="Arial"/>
                  <a:cs typeface="Arial"/>
                </a:rPr>
                <a:t>SW</a:t>
              </a:r>
              <a:endParaRPr lang="en-US" sz="1200" b="1" baseline="-25000" dirty="0">
                <a:latin typeface="Arial"/>
                <a:cs typeface="Arial"/>
              </a:endParaRPr>
            </a:p>
          </p:txBody>
        </p:sp>
        <p:sp>
          <p:nvSpPr>
            <p:cNvPr id="22" name="TextBox 21"/>
            <p:cNvSpPr txBox="1"/>
            <p:nvPr/>
          </p:nvSpPr>
          <p:spPr>
            <a:xfrm>
              <a:off x="3382735" y="4513879"/>
              <a:ext cx="513443" cy="369332"/>
            </a:xfrm>
            <a:prstGeom prst="rect">
              <a:avLst/>
            </a:prstGeom>
            <a:noFill/>
          </p:spPr>
          <p:txBody>
            <a:bodyPr wrap="square" rtlCol="0">
              <a:spAutoFit/>
            </a:bodyPr>
            <a:lstStyle/>
            <a:p>
              <a:pPr algn="r"/>
              <a:r>
                <a:rPr lang="en-US" sz="1200" b="1" dirty="0">
                  <a:latin typeface="Arial"/>
                  <a:cs typeface="Arial"/>
                </a:rPr>
                <a:t>V</a:t>
              </a:r>
              <a:r>
                <a:rPr lang="en-US" sz="1200" b="1" baseline="-25000" dirty="0">
                  <a:latin typeface="Arial"/>
                  <a:cs typeface="Arial"/>
                </a:rPr>
                <a:t>OUT</a:t>
              </a:r>
            </a:p>
          </p:txBody>
        </p:sp>
        <p:cxnSp>
          <p:nvCxnSpPr>
            <p:cNvPr id="23" name="Straight Connector 22"/>
            <p:cNvCxnSpPr/>
            <p:nvPr/>
          </p:nvCxnSpPr>
          <p:spPr>
            <a:xfrm>
              <a:off x="3590478" y="4475761"/>
              <a:ext cx="19957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590478" y="4818652"/>
              <a:ext cx="199572" cy="0"/>
            </a:xfrm>
            <a:prstGeom prst="line">
              <a:avLst/>
            </a:prstGeom>
            <a:ln>
              <a:solidFill>
                <a:srgbClr val="B60179"/>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5187639" y="4169272"/>
            <a:ext cx="513443" cy="276999"/>
            <a:chOff x="3491587" y="4793273"/>
            <a:chExt cx="513443" cy="369332"/>
          </a:xfrm>
        </p:grpSpPr>
        <p:sp>
          <p:nvSpPr>
            <p:cNvPr id="26" name="TextBox 25"/>
            <p:cNvSpPr txBox="1"/>
            <p:nvPr/>
          </p:nvSpPr>
          <p:spPr>
            <a:xfrm>
              <a:off x="3491587" y="4793273"/>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27" name="Straight Connector 26"/>
            <p:cNvCxnSpPr/>
            <p:nvPr/>
          </p:nvCxnSpPr>
          <p:spPr>
            <a:xfrm>
              <a:off x="3735614" y="5115448"/>
              <a:ext cx="1995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28" name="Rectangle 27"/>
          <p:cNvSpPr/>
          <p:nvPr/>
        </p:nvSpPr>
        <p:spPr>
          <a:xfrm>
            <a:off x="1163484" y="2401668"/>
            <a:ext cx="2876686" cy="1660285"/>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lang="en-US"/>
          </a:p>
        </p:txBody>
      </p:sp>
      <p:pic>
        <p:nvPicPr>
          <p:cNvPr id="2" name="Picture 1" descr="1-9_Che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1807" y="977082"/>
            <a:ext cx="6764935" cy="3630412"/>
          </a:xfrm>
          <a:prstGeom prst="rect">
            <a:avLst/>
          </a:prstGeom>
        </p:spPr>
      </p:pic>
      <p:pic>
        <p:nvPicPr>
          <p:cNvPr id="31" name="Picture 30" descr="TechDays-logo-4c-2.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679" y="205980"/>
            <a:ext cx="2389893" cy="542152"/>
          </a:xfrm>
          <a:prstGeom prst="rect">
            <a:avLst/>
          </a:prstGeom>
        </p:spPr>
      </p:pic>
    </p:spTree>
    <p:extLst>
      <p:ext uri="{BB962C8B-B14F-4D97-AF65-F5344CB8AC3E}">
        <p14:creationId xmlns:p14="http://schemas.microsoft.com/office/powerpoint/2010/main" val="776102513"/>
      </p:ext>
    </p:extLst>
  </p:cSld>
  <p:clrMapOvr>
    <a:masterClrMapping/>
  </p:clrMapOvr>
  <mc:AlternateContent xmlns:mc="http://schemas.openxmlformats.org/markup-compatibility/2006" xmlns:p14="http://schemas.microsoft.com/office/powerpoint/2010/main">
    <mc:Choice Requires="p14">
      <p:transition spd="slow" p14:dur="2000" advTm="13641"/>
    </mc:Choice>
    <mc:Fallback xmlns="">
      <p:transition spd="slow" advTm="13641"/>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999221096"/>
              </p:ext>
            </p:extLst>
          </p:nvPr>
        </p:nvGraphicFramePr>
        <p:xfrm>
          <a:off x="602941" y="3458766"/>
          <a:ext cx="3467100" cy="1104900"/>
        </p:xfrm>
        <a:graphic>
          <a:graphicData uri="http://schemas.openxmlformats.org/presentationml/2006/ole">
            <mc:AlternateContent xmlns:mc="http://schemas.openxmlformats.org/markup-compatibility/2006">
              <mc:Choice xmlns:v="urn:schemas-microsoft-com:vml" Requires="v">
                <p:oleObj spid="_x0000_s3535" name="Equation" r:id="rId4" imgW="3456000" imgH="1462680" progId="">
                  <p:embed/>
                </p:oleObj>
              </mc:Choice>
              <mc:Fallback>
                <p:oleObj name="Equation" r:id="rId4" imgW="3456000" imgH="1462680" progId="">
                  <p:embed/>
                  <p:pic>
                    <p:nvPicPr>
                      <p:cNvPr id="0" name="Picture 3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41" y="3458766"/>
                        <a:ext cx="3467100"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8000331" y="4264742"/>
            <a:ext cx="816415" cy="276991"/>
          </a:xfrm>
          <a:prstGeom prst="rect">
            <a:avLst/>
          </a:prstGeom>
          <a:noFill/>
        </p:spPr>
        <p:txBody>
          <a:bodyPr wrap="square" lIns="91431" tIns="45716" rIns="91431" bIns="45716" rtlCol="0">
            <a:spAutoFit/>
          </a:bodyPr>
          <a:lstStyle/>
          <a:p>
            <a:pPr algn="r"/>
            <a:r>
              <a:rPr lang="en-US" sz="1200" b="1" dirty="0">
                <a:latin typeface="Arial"/>
                <a:cs typeface="Arial"/>
              </a:rPr>
              <a:t>1-10</a:t>
            </a:r>
          </a:p>
        </p:txBody>
      </p:sp>
      <p:sp>
        <p:nvSpPr>
          <p:cNvPr id="4" name="Title 1"/>
          <p:cNvSpPr txBox="1">
            <a:spLocks/>
          </p:cNvSpPr>
          <p:nvPr/>
        </p:nvSpPr>
        <p:spPr>
          <a:xfrm>
            <a:off x="457201" y="205979"/>
            <a:ext cx="4641011" cy="857250"/>
          </a:xfrm>
          <a:prstGeom prst="rect">
            <a:avLst/>
          </a:prstGeom>
        </p:spPr>
        <p:txBody>
          <a:bodyPr lIns="91431" tIns="45716" rIns="91431" bIns="45716" anchor="t" anchorCtr="0">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Synchronous Buck Waveforms</a:t>
            </a:r>
          </a:p>
        </p:txBody>
      </p:sp>
      <p:sp>
        <p:nvSpPr>
          <p:cNvPr id="5" name="TextBox 4"/>
          <p:cNvSpPr txBox="1"/>
          <p:nvPr/>
        </p:nvSpPr>
        <p:spPr>
          <a:xfrm>
            <a:off x="621083" y="918451"/>
            <a:ext cx="2925846" cy="2326783"/>
          </a:xfrm>
          <a:prstGeom prst="rect">
            <a:avLst/>
          </a:prstGeom>
          <a:noFill/>
        </p:spPr>
        <p:txBody>
          <a:bodyPr wrap="square" lIns="91431" tIns="45716" rIns="91431" bIns="45716" rtlCol="0">
            <a:spAutoFit/>
          </a:bodyPr>
          <a:lstStyle/>
          <a:p>
            <a:r>
              <a:rPr lang="en-US" sz="2400" b="1" dirty="0">
                <a:latin typeface="Arial"/>
                <a:cs typeface="Arial"/>
              </a:rPr>
              <a:t>D</a:t>
            </a:r>
            <a:r>
              <a:rPr lang="en-US" sz="2400" dirty="0">
                <a:latin typeface="Arial"/>
                <a:cs typeface="Arial"/>
              </a:rPr>
              <a:t>iscontinuous </a:t>
            </a:r>
          </a:p>
          <a:p>
            <a:r>
              <a:rPr lang="en-US" sz="2400" b="1" dirty="0">
                <a:latin typeface="Arial"/>
                <a:cs typeface="Arial"/>
              </a:rPr>
              <a:t>C</a:t>
            </a:r>
            <a:r>
              <a:rPr lang="en-US" sz="2400" dirty="0">
                <a:latin typeface="Arial"/>
                <a:cs typeface="Arial"/>
              </a:rPr>
              <a:t>onduction </a:t>
            </a:r>
          </a:p>
          <a:p>
            <a:r>
              <a:rPr lang="en-US" sz="2400" b="1" dirty="0">
                <a:latin typeface="Arial"/>
                <a:cs typeface="Arial"/>
              </a:rPr>
              <a:t>M</a:t>
            </a:r>
            <a:r>
              <a:rPr lang="en-US" sz="2400" dirty="0">
                <a:latin typeface="Arial"/>
                <a:cs typeface="Arial"/>
              </a:rPr>
              <a:t>ode</a:t>
            </a:r>
          </a:p>
          <a:p>
            <a:pPr>
              <a:lnSpc>
                <a:spcPct val="80000"/>
              </a:lnSpc>
            </a:pPr>
            <a:endParaRPr lang="en-US" sz="2400" dirty="0">
              <a:latin typeface="Arial"/>
              <a:cs typeface="Arial"/>
            </a:endParaRPr>
          </a:p>
          <a:p>
            <a:pPr marL="285722" indent="-285722">
              <a:buFont typeface="Arial"/>
              <a:buChar char="•"/>
            </a:pPr>
            <a:r>
              <a:rPr lang="en-US" dirty="0">
                <a:latin typeface="Arial"/>
                <a:cs typeface="Arial"/>
              </a:rPr>
              <a:t>Inductor current flow is discontinuous during the switching cycle</a:t>
            </a:r>
          </a:p>
        </p:txBody>
      </p:sp>
      <p:grpSp>
        <p:nvGrpSpPr>
          <p:cNvPr id="6" name="Group 5"/>
          <p:cNvGrpSpPr/>
          <p:nvPr/>
        </p:nvGrpSpPr>
        <p:grpSpPr>
          <a:xfrm>
            <a:off x="3428084" y="941623"/>
            <a:ext cx="641958" cy="369332"/>
            <a:chOff x="3345839" y="1542827"/>
            <a:chExt cx="641958" cy="492443"/>
          </a:xfrm>
        </p:grpSpPr>
        <p:sp>
          <p:nvSpPr>
            <p:cNvPr id="8" name="TextBox 7"/>
            <p:cNvSpPr txBox="1"/>
            <p:nvPr/>
          </p:nvSpPr>
          <p:spPr>
            <a:xfrm>
              <a:off x="3345839" y="1542827"/>
              <a:ext cx="641958" cy="492443"/>
            </a:xfrm>
            <a:prstGeom prst="rect">
              <a:avLst/>
            </a:prstGeom>
            <a:noFill/>
          </p:spPr>
          <p:txBody>
            <a:bodyPr wrap="square" rtlCol="0">
              <a:spAutoFit/>
            </a:bodyPr>
            <a:lstStyle/>
            <a:p>
              <a:pPr algn="r">
                <a:lnSpc>
                  <a:spcPct val="150000"/>
                </a:lnSpc>
              </a:pPr>
              <a:r>
                <a:rPr lang="en-US" sz="1200" b="1" dirty="0">
                  <a:latin typeface="Arial"/>
                  <a:cs typeface="Arial"/>
                </a:rPr>
                <a:t>HDVR</a:t>
              </a:r>
            </a:p>
          </p:txBody>
        </p:sp>
        <p:cxnSp>
          <p:nvCxnSpPr>
            <p:cNvPr id="9" name="Straight Connector 8"/>
            <p:cNvCxnSpPr/>
            <p:nvPr/>
          </p:nvCxnSpPr>
          <p:spPr>
            <a:xfrm>
              <a:off x="3712025" y="1895930"/>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409557" y="1450516"/>
            <a:ext cx="641958" cy="369332"/>
            <a:chOff x="3218461" y="2139712"/>
            <a:chExt cx="641958" cy="492443"/>
          </a:xfrm>
        </p:grpSpPr>
        <p:sp>
          <p:nvSpPr>
            <p:cNvPr id="11" name="TextBox 10"/>
            <p:cNvSpPr txBox="1"/>
            <p:nvPr/>
          </p:nvSpPr>
          <p:spPr>
            <a:xfrm>
              <a:off x="3218461" y="2139712"/>
              <a:ext cx="641958" cy="492443"/>
            </a:xfrm>
            <a:prstGeom prst="rect">
              <a:avLst/>
            </a:prstGeom>
            <a:noFill/>
          </p:spPr>
          <p:txBody>
            <a:bodyPr wrap="square" rtlCol="0">
              <a:spAutoFit/>
            </a:bodyPr>
            <a:lstStyle/>
            <a:p>
              <a:pPr algn="r">
                <a:lnSpc>
                  <a:spcPct val="150000"/>
                </a:lnSpc>
              </a:pPr>
              <a:r>
                <a:rPr lang="en-US" sz="1200" b="1" dirty="0">
                  <a:latin typeface="Arial"/>
                  <a:cs typeface="Arial"/>
                </a:rPr>
                <a:t>LDRV</a:t>
              </a:r>
            </a:p>
          </p:txBody>
        </p:sp>
        <p:cxnSp>
          <p:nvCxnSpPr>
            <p:cNvPr id="12" name="Straight Connector 11"/>
            <p:cNvCxnSpPr/>
            <p:nvPr/>
          </p:nvCxnSpPr>
          <p:spPr>
            <a:xfrm>
              <a:off x="3556011" y="2487050"/>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3534816" y="2011666"/>
            <a:ext cx="513443" cy="276999"/>
            <a:chOff x="3343717" y="2924192"/>
            <a:chExt cx="513443" cy="369332"/>
          </a:xfrm>
        </p:grpSpPr>
        <p:sp>
          <p:nvSpPr>
            <p:cNvPr id="14" name="TextBox 13"/>
            <p:cNvSpPr txBox="1"/>
            <p:nvPr/>
          </p:nvSpPr>
          <p:spPr>
            <a:xfrm>
              <a:off x="3343717" y="2924192"/>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SW</a:t>
              </a:r>
            </a:p>
          </p:txBody>
        </p:sp>
        <p:cxnSp>
          <p:nvCxnSpPr>
            <p:cNvPr id="16" name="Straight Connector 15"/>
            <p:cNvCxnSpPr/>
            <p:nvPr/>
          </p:nvCxnSpPr>
          <p:spPr>
            <a:xfrm>
              <a:off x="3565072" y="3223061"/>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3519408" y="2531763"/>
            <a:ext cx="513443" cy="276999"/>
            <a:chOff x="3518800" y="3454379"/>
            <a:chExt cx="513443" cy="369332"/>
          </a:xfrm>
        </p:grpSpPr>
        <p:sp>
          <p:nvSpPr>
            <p:cNvPr id="18" name="TextBox 17"/>
            <p:cNvSpPr txBox="1"/>
            <p:nvPr/>
          </p:nvSpPr>
          <p:spPr>
            <a:xfrm>
              <a:off x="3518800" y="3454379"/>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SR</a:t>
              </a:r>
            </a:p>
          </p:txBody>
        </p:sp>
        <p:cxnSp>
          <p:nvCxnSpPr>
            <p:cNvPr id="19" name="Straight Connector 18"/>
            <p:cNvCxnSpPr/>
            <p:nvPr/>
          </p:nvCxnSpPr>
          <p:spPr>
            <a:xfrm>
              <a:off x="3735614" y="3750684"/>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549354" y="3020245"/>
            <a:ext cx="513443" cy="276991"/>
          </a:xfrm>
          <a:prstGeom prst="rect">
            <a:avLst/>
          </a:prstGeom>
          <a:noFill/>
        </p:spPr>
        <p:txBody>
          <a:bodyPr wrap="square" lIns="91431" tIns="45716" rIns="91431" bIns="45716" rtlCol="0">
            <a:spAutoFit/>
          </a:bodyPr>
          <a:lstStyle/>
          <a:p>
            <a:pPr algn="r"/>
            <a:r>
              <a:rPr lang="en-US" sz="1200" b="1" dirty="0">
                <a:latin typeface="Arial"/>
                <a:cs typeface="Arial"/>
              </a:rPr>
              <a:t>SW</a:t>
            </a:r>
            <a:endParaRPr lang="en-US" sz="1200" b="1" baseline="-25000" dirty="0">
              <a:latin typeface="Arial"/>
              <a:cs typeface="Arial"/>
            </a:endParaRPr>
          </a:p>
        </p:txBody>
      </p:sp>
      <p:sp>
        <p:nvSpPr>
          <p:cNvPr id="22" name="TextBox 21"/>
          <p:cNvSpPr txBox="1"/>
          <p:nvPr/>
        </p:nvSpPr>
        <p:spPr>
          <a:xfrm>
            <a:off x="3573834" y="3251556"/>
            <a:ext cx="513443" cy="276991"/>
          </a:xfrm>
          <a:prstGeom prst="rect">
            <a:avLst/>
          </a:prstGeom>
          <a:noFill/>
        </p:spPr>
        <p:txBody>
          <a:bodyPr wrap="square" lIns="91431" tIns="45716" rIns="91431" bIns="45716" rtlCol="0">
            <a:spAutoFit/>
          </a:bodyPr>
          <a:lstStyle/>
          <a:p>
            <a:pPr algn="r"/>
            <a:r>
              <a:rPr lang="en-US" sz="1200" b="1" dirty="0">
                <a:latin typeface="Arial"/>
                <a:cs typeface="Arial"/>
              </a:rPr>
              <a:t>V</a:t>
            </a:r>
            <a:r>
              <a:rPr lang="en-US" sz="1200" b="1" baseline="-25000" dirty="0">
                <a:latin typeface="Arial"/>
                <a:cs typeface="Arial"/>
              </a:rPr>
              <a:t>OUT</a:t>
            </a:r>
          </a:p>
        </p:txBody>
      </p:sp>
      <p:cxnSp>
        <p:nvCxnSpPr>
          <p:cNvPr id="23" name="Straight Connector 22"/>
          <p:cNvCxnSpPr/>
          <p:nvPr/>
        </p:nvCxnSpPr>
        <p:spPr>
          <a:xfrm>
            <a:off x="3781575" y="3222965"/>
            <a:ext cx="19957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3510337" y="3624382"/>
            <a:ext cx="513443" cy="276999"/>
            <a:chOff x="3491587" y="4793273"/>
            <a:chExt cx="513443" cy="369332"/>
          </a:xfrm>
        </p:grpSpPr>
        <p:sp>
          <p:nvSpPr>
            <p:cNvPr id="26" name="TextBox 25"/>
            <p:cNvSpPr txBox="1"/>
            <p:nvPr/>
          </p:nvSpPr>
          <p:spPr>
            <a:xfrm>
              <a:off x="3491587" y="4793273"/>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27" name="Straight Connector 26"/>
            <p:cNvCxnSpPr/>
            <p:nvPr/>
          </p:nvCxnSpPr>
          <p:spPr>
            <a:xfrm>
              <a:off x="3735614" y="5115448"/>
              <a:ext cx="1995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3728414" y="3480134"/>
            <a:ext cx="339133" cy="3544"/>
            <a:chOff x="3728411" y="4640178"/>
            <a:chExt cx="339133" cy="4725"/>
          </a:xfrm>
        </p:grpSpPr>
        <p:cxnSp>
          <p:nvCxnSpPr>
            <p:cNvPr id="24" name="Straight Connector 23"/>
            <p:cNvCxnSpPr/>
            <p:nvPr/>
          </p:nvCxnSpPr>
          <p:spPr>
            <a:xfrm>
              <a:off x="3728411" y="4640178"/>
              <a:ext cx="81589" cy="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857183" y="4644903"/>
              <a:ext cx="81589" cy="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985955" y="4643721"/>
              <a:ext cx="81589" cy="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pic>
        <p:nvPicPr>
          <p:cNvPr id="3" name="Picture 2" descr="1-10_Cheng.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64750" y="900013"/>
            <a:ext cx="4589737" cy="3364729"/>
          </a:xfrm>
          <a:prstGeom prst="rect">
            <a:avLst/>
          </a:prstGeom>
        </p:spPr>
      </p:pic>
      <p:pic>
        <p:nvPicPr>
          <p:cNvPr id="32" name="Picture 31" descr="TechDays-logo-4c-2.ep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2679" y="205980"/>
            <a:ext cx="2389893" cy="542152"/>
          </a:xfrm>
          <a:prstGeom prst="rect">
            <a:avLst/>
          </a:prstGeom>
        </p:spPr>
      </p:pic>
    </p:spTree>
    <p:extLst>
      <p:ext uri="{BB962C8B-B14F-4D97-AF65-F5344CB8AC3E}">
        <p14:creationId xmlns:p14="http://schemas.microsoft.com/office/powerpoint/2010/main" val="1875517756"/>
      </p:ext>
    </p:extLst>
  </p:cSld>
  <p:clrMapOvr>
    <a:masterClrMapping/>
  </p:clrMapOvr>
  <mc:AlternateContent xmlns:mc="http://schemas.openxmlformats.org/markup-compatibility/2006" xmlns:p14="http://schemas.microsoft.com/office/powerpoint/2010/main">
    <mc:Choice Requires="p14">
      <p:transition spd="slow" p14:dur="2000" advTm="45639"/>
    </mc:Choice>
    <mc:Fallback xmlns="">
      <p:transition spd="slow" advTm="45639"/>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p:cNvSpPr txBox="1"/>
          <p:nvPr/>
        </p:nvSpPr>
        <p:spPr>
          <a:xfrm>
            <a:off x="8033996" y="4447108"/>
            <a:ext cx="816415" cy="276991"/>
          </a:xfrm>
          <a:prstGeom prst="rect">
            <a:avLst/>
          </a:prstGeom>
          <a:noFill/>
        </p:spPr>
        <p:txBody>
          <a:bodyPr wrap="square" lIns="91431" tIns="45716" rIns="91431" bIns="45716" rtlCol="0">
            <a:spAutoFit/>
          </a:bodyPr>
          <a:lstStyle/>
          <a:p>
            <a:pPr algn="r"/>
            <a:r>
              <a:rPr lang="en-US" sz="1200" b="1" dirty="0">
                <a:latin typeface="Arial"/>
                <a:cs typeface="Arial"/>
              </a:rPr>
              <a:t>1-11</a:t>
            </a:r>
          </a:p>
        </p:txBody>
      </p:sp>
      <p:sp>
        <p:nvSpPr>
          <p:cNvPr id="4" name="Title 1"/>
          <p:cNvSpPr txBox="1">
            <a:spLocks/>
          </p:cNvSpPr>
          <p:nvPr/>
        </p:nvSpPr>
        <p:spPr>
          <a:xfrm>
            <a:off x="457201" y="205979"/>
            <a:ext cx="5426015" cy="857250"/>
          </a:xfrm>
          <a:prstGeom prst="rect">
            <a:avLst/>
          </a:prstGeom>
        </p:spPr>
        <p:txBody>
          <a:bodyPr lIns="91431" tIns="45716" rIns="91431" bIns="45716" anchor="t" anchorCtr="0">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Synchronous Buck Waveforms</a:t>
            </a:r>
          </a:p>
        </p:txBody>
      </p:sp>
      <p:sp>
        <p:nvSpPr>
          <p:cNvPr id="5" name="TextBox 4"/>
          <p:cNvSpPr txBox="1"/>
          <p:nvPr/>
        </p:nvSpPr>
        <p:spPr>
          <a:xfrm>
            <a:off x="621085" y="918451"/>
            <a:ext cx="3148277" cy="2031317"/>
          </a:xfrm>
          <a:prstGeom prst="rect">
            <a:avLst/>
          </a:prstGeom>
          <a:noFill/>
        </p:spPr>
        <p:txBody>
          <a:bodyPr wrap="square" lIns="91431" tIns="45716" rIns="91431" bIns="45716" rtlCol="0">
            <a:spAutoFit/>
          </a:bodyPr>
          <a:lstStyle/>
          <a:p>
            <a:r>
              <a:rPr lang="en-US" sz="2400" b="1" dirty="0">
                <a:latin typeface="Arial"/>
                <a:cs typeface="Arial"/>
              </a:rPr>
              <a:t>D</a:t>
            </a:r>
            <a:r>
              <a:rPr lang="en-US" sz="2400" dirty="0">
                <a:latin typeface="Arial"/>
                <a:cs typeface="Arial"/>
              </a:rPr>
              <a:t>iscontinuous </a:t>
            </a:r>
          </a:p>
          <a:p>
            <a:r>
              <a:rPr lang="en-US" sz="2400" b="1" dirty="0">
                <a:latin typeface="Arial"/>
                <a:cs typeface="Arial"/>
              </a:rPr>
              <a:t>C</a:t>
            </a:r>
            <a:r>
              <a:rPr lang="en-US" sz="2400" dirty="0">
                <a:latin typeface="Arial"/>
                <a:cs typeface="Arial"/>
              </a:rPr>
              <a:t>onduction </a:t>
            </a:r>
          </a:p>
          <a:p>
            <a:r>
              <a:rPr lang="en-US" sz="2400" b="1" dirty="0">
                <a:latin typeface="Arial"/>
                <a:cs typeface="Arial"/>
              </a:rPr>
              <a:t>M</a:t>
            </a:r>
            <a:r>
              <a:rPr lang="en-US" sz="2400" dirty="0">
                <a:latin typeface="Arial"/>
                <a:cs typeface="Arial"/>
              </a:rPr>
              <a:t>ode</a:t>
            </a:r>
          </a:p>
          <a:p>
            <a:pPr marL="285722" indent="-285722">
              <a:buFont typeface="Arial"/>
              <a:buChar char="•"/>
            </a:pPr>
            <a:r>
              <a:rPr lang="en-US" dirty="0">
                <a:latin typeface="Arial"/>
                <a:cs typeface="Arial"/>
              </a:rPr>
              <a:t>First part is the same as CCM Mode</a:t>
            </a:r>
          </a:p>
          <a:p>
            <a:pPr marL="285722" indent="-285722">
              <a:buFont typeface="Arial"/>
              <a:buChar char="•"/>
            </a:pPr>
            <a:r>
              <a:rPr lang="en-US" dirty="0">
                <a:latin typeface="Arial"/>
                <a:cs typeface="Arial"/>
              </a:rPr>
              <a:t>High side switch turns ON</a:t>
            </a:r>
          </a:p>
        </p:txBody>
      </p:sp>
      <p:grpSp>
        <p:nvGrpSpPr>
          <p:cNvPr id="6" name="Group 5"/>
          <p:cNvGrpSpPr/>
          <p:nvPr/>
        </p:nvGrpSpPr>
        <p:grpSpPr>
          <a:xfrm>
            <a:off x="5105385" y="1044301"/>
            <a:ext cx="641958" cy="369332"/>
            <a:chOff x="3345839" y="1542827"/>
            <a:chExt cx="641958" cy="492443"/>
          </a:xfrm>
        </p:grpSpPr>
        <p:sp>
          <p:nvSpPr>
            <p:cNvPr id="7" name="TextBox 6"/>
            <p:cNvSpPr txBox="1"/>
            <p:nvPr/>
          </p:nvSpPr>
          <p:spPr>
            <a:xfrm>
              <a:off x="3345839" y="1542827"/>
              <a:ext cx="641958" cy="492443"/>
            </a:xfrm>
            <a:prstGeom prst="rect">
              <a:avLst/>
            </a:prstGeom>
            <a:noFill/>
          </p:spPr>
          <p:txBody>
            <a:bodyPr wrap="square" rtlCol="0">
              <a:spAutoFit/>
            </a:bodyPr>
            <a:lstStyle/>
            <a:p>
              <a:pPr algn="r">
                <a:lnSpc>
                  <a:spcPct val="150000"/>
                </a:lnSpc>
              </a:pPr>
              <a:r>
                <a:rPr lang="en-US" sz="1200" b="1" dirty="0">
                  <a:latin typeface="Arial"/>
                  <a:cs typeface="Arial"/>
                </a:rPr>
                <a:t>HDVR</a:t>
              </a:r>
            </a:p>
          </p:txBody>
        </p:sp>
        <p:cxnSp>
          <p:nvCxnSpPr>
            <p:cNvPr id="9" name="Straight Connector 8"/>
            <p:cNvCxnSpPr/>
            <p:nvPr/>
          </p:nvCxnSpPr>
          <p:spPr>
            <a:xfrm>
              <a:off x="3712025" y="1895930"/>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086859" y="1648438"/>
            <a:ext cx="641958" cy="369332"/>
            <a:chOff x="3218461" y="2139712"/>
            <a:chExt cx="641958" cy="492443"/>
          </a:xfrm>
        </p:grpSpPr>
        <p:sp>
          <p:nvSpPr>
            <p:cNvPr id="12" name="TextBox 11"/>
            <p:cNvSpPr txBox="1"/>
            <p:nvPr/>
          </p:nvSpPr>
          <p:spPr>
            <a:xfrm>
              <a:off x="3218461" y="2139712"/>
              <a:ext cx="641958" cy="492443"/>
            </a:xfrm>
            <a:prstGeom prst="rect">
              <a:avLst/>
            </a:prstGeom>
            <a:noFill/>
          </p:spPr>
          <p:txBody>
            <a:bodyPr wrap="square" rtlCol="0">
              <a:spAutoFit/>
            </a:bodyPr>
            <a:lstStyle/>
            <a:p>
              <a:pPr algn="r">
                <a:lnSpc>
                  <a:spcPct val="150000"/>
                </a:lnSpc>
              </a:pPr>
              <a:r>
                <a:rPr lang="en-US" sz="1200" b="1" dirty="0">
                  <a:latin typeface="Arial"/>
                  <a:cs typeface="Arial"/>
                </a:rPr>
                <a:t>LDRV</a:t>
              </a:r>
            </a:p>
          </p:txBody>
        </p:sp>
        <p:cxnSp>
          <p:nvCxnSpPr>
            <p:cNvPr id="13" name="Straight Connector 12"/>
            <p:cNvCxnSpPr/>
            <p:nvPr/>
          </p:nvCxnSpPr>
          <p:spPr>
            <a:xfrm>
              <a:off x="3556011" y="2487050"/>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5212118" y="2311637"/>
            <a:ext cx="513443" cy="276999"/>
            <a:chOff x="3343717" y="2924192"/>
            <a:chExt cx="513443" cy="369332"/>
          </a:xfrm>
        </p:grpSpPr>
        <p:sp>
          <p:nvSpPr>
            <p:cNvPr id="15" name="TextBox 14"/>
            <p:cNvSpPr txBox="1"/>
            <p:nvPr/>
          </p:nvSpPr>
          <p:spPr>
            <a:xfrm>
              <a:off x="3343717" y="2924192"/>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SW</a:t>
              </a:r>
            </a:p>
          </p:txBody>
        </p:sp>
        <p:cxnSp>
          <p:nvCxnSpPr>
            <p:cNvPr id="16" name="Straight Connector 15"/>
            <p:cNvCxnSpPr/>
            <p:nvPr/>
          </p:nvCxnSpPr>
          <p:spPr>
            <a:xfrm>
              <a:off x="3565072" y="3223061"/>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5196710" y="2858947"/>
            <a:ext cx="513443" cy="276999"/>
            <a:chOff x="3518800" y="3454379"/>
            <a:chExt cx="513443" cy="369332"/>
          </a:xfrm>
        </p:grpSpPr>
        <p:sp>
          <p:nvSpPr>
            <p:cNvPr id="18" name="TextBox 17"/>
            <p:cNvSpPr txBox="1"/>
            <p:nvPr/>
          </p:nvSpPr>
          <p:spPr>
            <a:xfrm>
              <a:off x="3518800" y="3454379"/>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SR</a:t>
              </a:r>
            </a:p>
          </p:txBody>
        </p:sp>
        <p:cxnSp>
          <p:nvCxnSpPr>
            <p:cNvPr id="19" name="Straight Connector 18"/>
            <p:cNvCxnSpPr/>
            <p:nvPr/>
          </p:nvCxnSpPr>
          <p:spPr>
            <a:xfrm>
              <a:off x="3735614" y="3750684"/>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5226657" y="3449479"/>
            <a:ext cx="513443" cy="276991"/>
          </a:xfrm>
          <a:prstGeom prst="rect">
            <a:avLst/>
          </a:prstGeom>
          <a:noFill/>
        </p:spPr>
        <p:txBody>
          <a:bodyPr wrap="square" lIns="91431" tIns="45716" rIns="91431" bIns="45716" rtlCol="0">
            <a:spAutoFit/>
          </a:bodyPr>
          <a:lstStyle/>
          <a:p>
            <a:pPr algn="r"/>
            <a:r>
              <a:rPr lang="en-US" sz="1200" b="1" dirty="0">
                <a:latin typeface="Arial"/>
                <a:cs typeface="Arial"/>
              </a:rPr>
              <a:t>SW</a:t>
            </a:r>
            <a:endParaRPr lang="en-US" sz="1200" b="1" baseline="-25000" dirty="0">
              <a:latin typeface="Arial"/>
              <a:cs typeface="Arial"/>
            </a:endParaRPr>
          </a:p>
        </p:txBody>
      </p:sp>
      <p:sp>
        <p:nvSpPr>
          <p:cNvPr id="22" name="TextBox 21"/>
          <p:cNvSpPr txBox="1"/>
          <p:nvPr/>
        </p:nvSpPr>
        <p:spPr>
          <a:xfrm>
            <a:off x="5251136" y="3680789"/>
            <a:ext cx="513443" cy="276991"/>
          </a:xfrm>
          <a:prstGeom prst="rect">
            <a:avLst/>
          </a:prstGeom>
          <a:noFill/>
        </p:spPr>
        <p:txBody>
          <a:bodyPr wrap="square" lIns="91431" tIns="45716" rIns="91431" bIns="45716" rtlCol="0">
            <a:spAutoFit/>
          </a:bodyPr>
          <a:lstStyle/>
          <a:p>
            <a:pPr algn="r"/>
            <a:r>
              <a:rPr lang="en-US" sz="1200" b="1" dirty="0">
                <a:latin typeface="Arial"/>
                <a:cs typeface="Arial"/>
              </a:rPr>
              <a:t>V</a:t>
            </a:r>
            <a:r>
              <a:rPr lang="en-US" sz="1200" b="1" baseline="-25000" dirty="0">
                <a:latin typeface="Arial"/>
                <a:cs typeface="Arial"/>
              </a:rPr>
              <a:t>OUT</a:t>
            </a:r>
          </a:p>
        </p:txBody>
      </p:sp>
      <p:cxnSp>
        <p:nvCxnSpPr>
          <p:cNvPr id="23" name="Straight Connector 22"/>
          <p:cNvCxnSpPr/>
          <p:nvPr/>
        </p:nvCxnSpPr>
        <p:spPr>
          <a:xfrm>
            <a:off x="5458877" y="3652199"/>
            <a:ext cx="19957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58877" y="3909367"/>
            <a:ext cx="199572" cy="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5187639" y="4169272"/>
            <a:ext cx="513443" cy="276999"/>
            <a:chOff x="3491587" y="4793273"/>
            <a:chExt cx="513443" cy="369332"/>
          </a:xfrm>
        </p:grpSpPr>
        <p:sp>
          <p:nvSpPr>
            <p:cNvPr id="26" name="TextBox 25"/>
            <p:cNvSpPr txBox="1"/>
            <p:nvPr/>
          </p:nvSpPr>
          <p:spPr>
            <a:xfrm>
              <a:off x="3491587" y="4793273"/>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27" name="Straight Connector 26"/>
            <p:cNvCxnSpPr/>
            <p:nvPr/>
          </p:nvCxnSpPr>
          <p:spPr>
            <a:xfrm>
              <a:off x="3735614" y="5115448"/>
              <a:ext cx="1995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28" name="Rectangle 27"/>
          <p:cNvSpPr/>
          <p:nvPr/>
        </p:nvSpPr>
        <p:spPr>
          <a:xfrm>
            <a:off x="965326" y="2926080"/>
            <a:ext cx="2993567" cy="1624900"/>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lang="en-US"/>
          </a:p>
        </p:txBody>
      </p:sp>
      <p:pic>
        <p:nvPicPr>
          <p:cNvPr id="2" name="Picture 1" descr="1-11_Che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8953" y="1044301"/>
            <a:ext cx="6995042" cy="3689363"/>
          </a:xfrm>
          <a:prstGeom prst="rect">
            <a:avLst/>
          </a:prstGeom>
        </p:spPr>
      </p:pic>
      <p:pic>
        <p:nvPicPr>
          <p:cNvPr id="29" name="Picture 28" descr="TechDays-logo-4c-2.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679" y="205980"/>
            <a:ext cx="2389893" cy="542152"/>
          </a:xfrm>
          <a:prstGeom prst="rect">
            <a:avLst/>
          </a:prstGeom>
        </p:spPr>
      </p:pic>
    </p:spTree>
    <p:extLst>
      <p:ext uri="{BB962C8B-B14F-4D97-AF65-F5344CB8AC3E}">
        <p14:creationId xmlns:p14="http://schemas.microsoft.com/office/powerpoint/2010/main" val="1031645524"/>
      </p:ext>
    </p:extLst>
  </p:cSld>
  <p:clrMapOvr>
    <a:masterClrMapping/>
  </p:clrMapOvr>
  <mc:AlternateContent xmlns:mc="http://schemas.openxmlformats.org/markup-compatibility/2006" xmlns:p14="http://schemas.microsoft.com/office/powerpoint/2010/main">
    <mc:Choice Requires="p14">
      <p:transition spd="slow" p14:dur="2000" advTm="12363"/>
    </mc:Choice>
    <mc:Fallback xmlns="">
      <p:transition spd="slow" advTm="12363"/>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Box 18"/>
          <p:cNvSpPr txBox="1"/>
          <p:nvPr/>
        </p:nvSpPr>
        <p:spPr>
          <a:xfrm>
            <a:off x="7870386" y="4491168"/>
            <a:ext cx="816415" cy="276991"/>
          </a:xfrm>
          <a:prstGeom prst="rect">
            <a:avLst/>
          </a:prstGeom>
          <a:noFill/>
        </p:spPr>
        <p:txBody>
          <a:bodyPr wrap="square" lIns="91431" tIns="45716" rIns="91431" bIns="45716" rtlCol="0">
            <a:spAutoFit/>
          </a:bodyPr>
          <a:lstStyle/>
          <a:p>
            <a:pPr algn="r"/>
            <a:r>
              <a:rPr lang="en-US" sz="1200" b="1" dirty="0">
                <a:latin typeface="Arial"/>
                <a:cs typeface="Arial"/>
              </a:rPr>
              <a:t>1-12</a:t>
            </a:r>
          </a:p>
        </p:txBody>
      </p:sp>
      <p:sp>
        <p:nvSpPr>
          <p:cNvPr id="4" name="Title 1"/>
          <p:cNvSpPr txBox="1">
            <a:spLocks/>
          </p:cNvSpPr>
          <p:nvPr/>
        </p:nvSpPr>
        <p:spPr>
          <a:xfrm>
            <a:off x="457200" y="205979"/>
            <a:ext cx="5486400" cy="857250"/>
          </a:xfrm>
          <a:prstGeom prst="rect">
            <a:avLst/>
          </a:prstGeom>
        </p:spPr>
        <p:txBody>
          <a:bodyPr lIns="91431" tIns="45716" rIns="91431" bIns="45716" anchor="t" anchorCtr="0">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Synchronous Buck Waveforms</a:t>
            </a:r>
          </a:p>
        </p:txBody>
      </p:sp>
      <p:sp>
        <p:nvSpPr>
          <p:cNvPr id="5" name="TextBox 4"/>
          <p:cNvSpPr txBox="1"/>
          <p:nvPr/>
        </p:nvSpPr>
        <p:spPr>
          <a:xfrm>
            <a:off x="621085" y="918450"/>
            <a:ext cx="3148277" cy="1477319"/>
          </a:xfrm>
          <a:prstGeom prst="rect">
            <a:avLst/>
          </a:prstGeom>
          <a:noFill/>
        </p:spPr>
        <p:txBody>
          <a:bodyPr wrap="square" lIns="91431" tIns="45716" rIns="91431" bIns="45716" rtlCol="0">
            <a:spAutoFit/>
          </a:bodyPr>
          <a:lstStyle/>
          <a:p>
            <a:r>
              <a:rPr lang="en-US" sz="2400" b="1" dirty="0">
                <a:latin typeface="Arial"/>
                <a:cs typeface="Arial"/>
              </a:rPr>
              <a:t>D</a:t>
            </a:r>
            <a:r>
              <a:rPr lang="en-US" sz="2400" dirty="0">
                <a:latin typeface="Arial"/>
                <a:cs typeface="Arial"/>
              </a:rPr>
              <a:t>iscontinuous </a:t>
            </a:r>
          </a:p>
          <a:p>
            <a:r>
              <a:rPr lang="en-US" sz="2400" b="1" dirty="0">
                <a:latin typeface="Arial"/>
                <a:cs typeface="Arial"/>
              </a:rPr>
              <a:t>C</a:t>
            </a:r>
            <a:r>
              <a:rPr lang="en-US" sz="2400" dirty="0">
                <a:latin typeface="Arial"/>
                <a:cs typeface="Arial"/>
              </a:rPr>
              <a:t>onduction </a:t>
            </a:r>
          </a:p>
          <a:p>
            <a:r>
              <a:rPr lang="en-US" sz="2400" b="1" dirty="0">
                <a:latin typeface="Arial"/>
                <a:cs typeface="Arial"/>
              </a:rPr>
              <a:t>M</a:t>
            </a:r>
            <a:r>
              <a:rPr lang="en-US" sz="2400" dirty="0">
                <a:latin typeface="Arial"/>
                <a:cs typeface="Arial"/>
              </a:rPr>
              <a:t>ode</a:t>
            </a:r>
          </a:p>
          <a:p>
            <a:r>
              <a:rPr lang="en-US" dirty="0">
                <a:latin typeface="Arial"/>
                <a:cs typeface="Arial"/>
              </a:rPr>
              <a:t>	Switch ON</a:t>
            </a:r>
          </a:p>
        </p:txBody>
      </p:sp>
      <p:grpSp>
        <p:nvGrpSpPr>
          <p:cNvPr id="28" name="Group 27"/>
          <p:cNvGrpSpPr/>
          <p:nvPr/>
        </p:nvGrpSpPr>
        <p:grpSpPr>
          <a:xfrm>
            <a:off x="5086862" y="1044301"/>
            <a:ext cx="677717" cy="3401964"/>
            <a:chOff x="5086859" y="1392402"/>
            <a:chExt cx="677717" cy="4535951"/>
          </a:xfrm>
        </p:grpSpPr>
        <p:grpSp>
          <p:nvGrpSpPr>
            <p:cNvPr id="6" name="Group 5"/>
            <p:cNvGrpSpPr/>
            <p:nvPr/>
          </p:nvGrpSpPr>
          <p:grpSpPr>
            <a:xfrm>
              <a:off x="5105385" y="1392402"/>
              <a:ext cx="641958" cy="492443"/>
              <a:chOff x="3345839" y="1542825"/>
              <a:chExt cx="641958" cy="492443"/>
            </a:xfrm>
          </p:grpSpPr>
          <p:sp>
            <p:nvSpPr>
              <p:cNvPr id="8" name="TextBox 7"/>
              <p:cNvSpPr txBox="1"/>
              <p:nvPr/>
            </p:nvSpPr>
            <p:spPr>
              <a:xfrm>
                <a:off x="3345839" y="1542825"/>
                <a:ext cx="641958" cy="492443"/>
              </a:xfrm>
              <a:prstGeom prst="rect">
                <a:avLst/>
              </a:prstGeom>
              <a:noFill/>
            </p:spPr>
            <p:txBody>
              <a:bodyPr wrap="square" rtlCol="0">
                <a:spAutoFit/>
              </a:bodyPr>
              <a:lstStyle/>
              <a:p>
                <a:pPr algn="r">
                  <a:lnSpc>
                    <a:spcPct val="150000"/>
                  </a:lnSpc>
                </a:pPr>
                <a:r>
                  <a:rPr lang="en-US" sz="1200" b="1" dirty="0">
                    <a:latin typeface="Arial"/>
                    <a:cs typeface="Arial"/>
                  </a:rPr>
                  <a:t>HDVR</a:t>
                </a:r>
              </a:p>
            </p:txBody>
          </p:sp>
          <p:cxnSp>
            <p:nvCxnSpPr>
              <p:cNvPr id="9" name="Straight Connector 8"/>
              <p:cNvCxnSpPr/>
              <p:nvPr/>
            </p:nvCxnSpPr>
            <p:spPr>
              <a:xfrm>
                <a:off x="3712025" y="1895930"/>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086859" y="2197920"/>
              <a:ext cx="641958" cy="492443"/>
              <a:chOff x="3218461" y="2139710"/>
              <a:chExt cx="641958" cy="492443"/>
            </a:xfrm>
          </p:grpSpPr>
          <p:sp>
            <p:nvSpPr>
              <p:cNvPr id="11" name="TextBox 10"/>
              <p:cNvSpPr txBox="1"/>
              <p:nvPr/>
            </p:nvSpPr>
            <p:spPr>
              <a:xfrm>
                <a:off x="3218461" y="2139710"/>
                <a:ext cx="641958" cy="492443"/>
              </a:xfrm>
              <a:prstGeom prst="rect">
                <a:avLst/>
              </a:prstGeom>
              <a:noFill/>
            </p:spPr>
            <p:txBody>
              <a:bodyPr wrap="square" rtlCol="0">
                <a:spAutoFit/>
              </a:bodyPr>
              <a:lstStyle/>
              <a:p>
                <a:pPr algn="r">
                  <a:lnSpc>
                    <a:spcPct val="150000"/>
                  </a:lnSpc>
                </a:pPr>
                <a:r>
                  <a:rPr lang="en-US" sz="1200" b="1" dirty="0">
                    <a:latin typeface="Arial"/>
                    <a:cs typeface="Arial"/>
                  </a:rPr>
                  <a:t>LDRV</a:t>
                </a:r>
              </a:p>
            </p:txBody>
          </p:sp>
          <p:cxnSp>
            <p:nvCxnSpPr>
              <p:cNvPr id="12" name="Straight Connector 11"/>
              <p:cNvCxnSpPr/>
              <p:nvPr/>
            </p:nvCxnSpPr>
            <p:spPr>
              <a:xfrm>
                <a:off x="3556011" y="2487050"/>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5212115" y="3082183"/>
              <a:ext cx="513443" cy="369332"/>
              <a:chOff x="3343717" y="2924192"/>
              <a:chExt cx="513443" cy="369332"/>
            </a:xfrm>
          </p:grpSpPr>
          <p:sp>
            <p:nvSpPr>
              <p:cNvPr id="14" name="TextBox 13"/>
              <p:cNvSpPr txBox="1"/>
              <p:nvPr/>
            </p:nvSpPr>
            <p:spPr>
              <a:xfrm>
                <a:off x="3343717" y="2924192"/>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SW</a:t>
                </a:r>
              </a:p>
            </p:txBody>
          </p:sp>
          <p:cxnSp>
            <p:nvCxnSpPr>
              <p:cNvPr id="15" name="Straight Connector 14"/>
              <p:cNvCxnSpPr/>
              <p:nvPr/>
            </p:nvCxnSpPr>
            <p:spPr>
              <a:xfrm>
                <a:off x="3565072" y="3223061"/>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196707" y="3811932"/>
              <a:ext cx="513443" cy="369332"/>
              <a:chOff x="3518800" y="3454379"/>
              <a:chExt cx="513443" cy="369332"/>
            </a:xfrm>
          </p:grpSpPr>
          <p:sp>
            <p:nvSpPr>
              <p:cNvPr id="17" name="TextBox 16"/>
              <p:cNvSpPr txBox="1"/>
              <p:nvPr/>
            </p:nvSpPr>
            <p:spPr>
              <a:xfrm>
                <a:off x="3518800" y="3454379"/>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SR</a:t>
                </a:r>
              </a:p>
            </p:txBody>
          </p:sp>
          <p:cxnSp>
            <p:nvCxnSpPr>
              <p:cNvPr id="18" name="Straight Connector 17"/>
              <p:cNvCxnSpPr/>
              <p:nvPr/>
            </p:nvCxnSpPr>
            <p:spPr>
              <a:xfrm>
                <a:off x="3735614" y="3750684"/>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5226654" y="4599302"/>
              <a:ext cx="513443" cy="369332"/>
            </a:xfrm>
            <a:prstGeom prst="rect">
              <a:avLst/>
            </a:prstGeom>
            <a:noFill/>
          </p:spPr>
          <p:txBody>
            <a:bodyPr wrap="square" rtlCol="0">
              <a:spAutoFit/>
            </a:bodyPr>
            <a:lstStyle/>
            <a:p>
              <a:pPr algn="r"/>
              <a:r>
                <a:rPr lang="en-US" sz="1200" b="1" dirty="0">
                  <a:latin typeface="Arial"/>
                  <a:cs typeface="Arial"/>
                </a:rPr>
                <a:t>SW</a:t>
              </a:r>
              <a:endParaRPr lang="en-US" sz="1200" b="1" baseline="-25000" dirty="0">
                <a:latin typeface="Arial"/>
                <a:cs typeface="Arial"/>
              </a:endParaRPr>
            </a:p>
          </p:txBody>
        </p:sp>
        <p:sp>
          <p:nvSpPr>
            <p:cNvPr id="21" name="TextBox 20"/>
            <p:cNvSpPr txBox="1"/>
            <p:nvPr/>
          </p:nvSpPr>
          <p:spPr>
            <a:xfrm>
              <a:off x="5251133" y="4907716"/>
              <a:ext cx="513443" cy="369332"/>
            </a:xfrm>
            <a:prstGeom prst="rect">
              <a:avLst/>
            </a:prstGeom>
            <a:noFill/>
          </p:spPr>
          <p:txBody>
            <a:bodyPr wrap="square" rtlCol="0">
              <a:spAutoFit/>
            </a:bodyPr>
            <a:lstStyle/>
            <a:p>
              <a:pPr algn="r"/>
              <a:r>
                <a:rPr lang="en-US" sz="1200" b="1" dirty="0">
                  <a:latin typeface="Arial"/>
                  <a:cs typeface="Arial"/>
                </a:rPr>
                <a:t>V</a:t>
              </a:r>
              <a:r>
                <a:rPr lang="en-US" sz="1200" b="1" baseline="-25000" dirty="0">
                  <a:latin typeface="Arial"/>
                  <a:cs typeface="Arial"/>
                </a:rPr>
                <a:t>OUT</a:t>
              </a:r>
            </a:p>
          </p:txBody>
        </p:sp>
        <p:cxnSp>
          <p:nvCxnSpPr>
            <p:cNvPr id="22" name="Straight Connector 21"/>
            <p:cNvCxnSpPr/>
            <p:nvPr/>
          </p:nvCxnSpPr>
          <p:spPr>
            <a:xfrm>
              <a:off x="5458876" y="4869598"/>
              <a:ext cx="19957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58876" y="5212489"/>
              <a:ext cx="199572" cy="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187636" y="5559021"/>
              <a:ext cx="513443" cy="369332"/>
              <a:chOff x="3491587" y="4793273"/>
              <a:chExt cx="513443" cy="369332"/>
            </a:xfrm>
          </p:grpSpPr>
          <p:sp>
            <p:nvSpPr>
              <p:cNvPr id="25" name="TextBox 24"/>
              <p:cNvSpPr txBox="1"/>
              <p:nvPr/>
            </p:nvSpPr>
            <p:spPr>
              <a:xfrm>
                <a:off x="3491587" y="4793273"/>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26" name="Straight Connector 25"/>
              <p:cNvCxnSpPr/>
              <p:nvPr/>
            </p:nvCxnSpPr>
            <p:spPr>
              <a:xfrm>
                <a:off x="3735614" y="5115448"/>
                <a:ext cx="1995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sp>
        <p:nvSpPr>
          <p:cNvPr id="27" name="Rectangle 26"/>
          <p:cNvSpPr/>
          <p:nvPr/>
        </p:nvSpPr>
        <p:spPr>
          <a:xfrm>
            <a:off x="1666366" y="2561746"/>
            <a:ext cx="2993567" cy="1754309"/>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lang="en-US"/>
          </a:p>
        </p:txBody>
      </p:sp>
      <p:pic>
        <p:nvPicPr>
          <p:cNvPr id="3" name="Picture 2" descr="1-12_Che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4642" y="918450"/>
            <a:ext cx="6099038" cy="3731193"/>
          </a:xfrm>
          <a:prstGeom prst="rect">
            <a:avLst/>
          </a:prstGeom>
        </p:spPr>
      </p:pic>
      <p:pic>
        <p:nvPicPr>
          <p:cNvPr id="29" name="Picture 28" descr="TechDays-logo-4c-2.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679" y="205980"/>
            <a:ext cx="2389893" cy="542152"/>
          </a:xfrm>
          <a:prstGeom prst="rect">
            <a:avLst/>
          </a:prstGeom>
        </p:spPr>
      </p:pic>
    </p:spTree>
    <p:extLst>
      <p:ext uri="{BB962C8B-B14F-4D97-AF65-F5344CB8AC3E}">
        <p14:creationId xmlns:p14="http://schemas.microsoft.com/office/powerpoint/2010/main" val="1170992853"/>
      </p:ext>
    </p:extLst>
  </p:cSld>
  <p:clrMapOvr>
    <a:masterClrMapping/>
  </p:clrMapOvr>
  <mc:AlternateContent xmlns:mc="http://schemas.openxmlformats.org/markup-compatibility/2006" xmlns:p14="http://schemas.microsoft.com/office/powerpoint/2010/main">
    <mc:Choice Requires="p14">
      <p:transition spd="slow" p14:dur="2000" advTm="17588"/>
    </mc:Choice>
    <mc:Fallback xmlns="">
      <p:transition spd="slow" advTm="17588"/>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p:cNvSpPr txBox="1"/>
          <p:nvPr/>
        </p:nvSpPr>
        <p:spPr>
          <a:xfrm>
            <a:off x="7991705" y="4410899"/>
            <a:ext cx="816415" cy="276991"/>
          </a:xfrm>
          <a:prstGeom prst="rect">
            <a:avLst/>
          </a:prstGeom>
          <a:noFill/>
        </p:spPr>
        <p:txBody>
          <a:bodyPr wrap="square" lIns="91431" tIns="45716" rIns="91431" bIns="45716" rtlCol="0">
            <a:spAutoFit/>
          </a:bodyPr>
          <a:lstStyle/>
          <a:p>
            <a:pPr algn="r"/>
            <a:r>
              <a:rPr lang="en-US" sz="1200" b="1" dirty="0">
                <a:latin typeface="Arial"/>
                <a:cs typeface="Arial"/>
              </a:rPr>
              <a:t>1-13</a:t>
            </a:r>
          </a:p>
        </p:txBody>
      </p:sp>
      <p:sp>
        <p:nvSpPr>
          <p:cNvPr id="4" name="Title 1"/>
          <p:cNvSpPr txBox="1">
            <a:spLocks/>
          </p:cNvSpPr>
          <p:nvPr/>
        </p:nvSpPr>
        <p:spPr>
          <a:xfrm>
            <a:off x="457201" y="205979"/>
            <a:ext cx="5014371" cy="857250"/>
          </a:xfrm>
          <a:prstGeom prst="rect">
            <a:avLst/>
          </a:prstGeom>
        </p:spPr>
        <p:txBody>
          <a:bodyPr lIns="91431" tIns="45716" rIns="91431" bIns="45716" anchor="t" anchorCtr="0">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Synchronous Buck Waveforms</a:t>
            </a:r>
          </a:p>
        </p:txBody>
      </p:sp>
      <p:sp>
        <p:nvSpPr>
          <p:cNvPr id="5" name="TextBox 4"/>
          <p:cNvSpPr txBox="1"/>
          <p:nvPr/>
        </p:nvSpPr>
        <p:spPr>
          <a:xfrm>
            <a:off x="621085" y="918449"/>
            <a:ext cx="4465774" cy="1384986"/>
          </a:xfrm>
          <a:prstGeom prst="rect">
            <a:avLst/>
          </a:prstGeom>
          <a:noFill/>
        </p:spPr>
        <p:txBody>
          <a:bodyPr wrap="square" lIns="91431" tIns="45716" rIns="91431" bIns="45716" rtlCol="0">
            <a:spAutoFit/>
          </a:bodyPr>
          <a:lstStyle/>
          <a:p>
            <a:r>
              <a:rPr lang="en-US" sz="2400" b="1" dirty="0">
                <a:latin typeface="Arial"/>
                <a:cs typeface="Arial"/>
              </a:rPr>
              <a:t>D</a:t>
            </a:r>
            <a:r>
              <a:rPr lang="en-US" sz="2400" dirty="0">
                <a:latin typeface="Arial"/>
                <a:cs typeface="Arial"/>
              </a:rPr>
              <a:t>iscontinuous </a:t>
            </a:r>
            <a:r>
              <a:rPr lang="en-US" sz="2400" b="1" dirty="0">
                <a:latin typeface="Arial"/>
                <a:cs typeface="Arial"/>
              </a:rPr>
              <a:t>C</a:t>
            </a:r>
            <a:r>
              <a:rPr lang="en-US" sz="2400" dirty="0">
                <a:latin typeface="Arial"/>
                <a:cs typeface="Arial"/>
              </a:rPr>
              <a:t>onduction </a:t>
            </a:r>
          </a:p>
          <a:p>
            <a:r>
              <a:rPr lang="en-US" sz="2400" b="1" dirty="0">
                <a:latin typeface="Arial"/>
                <a:cs typeface="Arial"/>
              </a:rPr>
              <a:t>M</a:t>
            </a:r>
            <a:r>
              <a:rPr lang="en-US" sz="2400" dirty="0">
                <a:latin typeface="Arial"/>
                <a:cs typeface="Arial"/>
              </a:rPr>
              <a:t>ode</a:t>
            </a:r>
          </a:p>
          <a:p>
            <a:pPr marL="285722" indent="-285722">
              <a:buFont typeface="Arial"/>
              <a:buChar char="•"/>
            </a:pPr>
            <a:r>
              <a:rPr lang="en-US" dirty="0">
                <a:latin typeface="Arial"/>
                <a:cs typeface="Arial"/>
              </a:rPr>
              <a:t>Switch turn OFF</a:t>
            </a:r>
          </a:p>
          <a:p>
            <a:pPr marL="285722" indent="-285722">
              <a:buFont typeface="Arial"/>
              <a:buChar char="•"/>
            </a:pPr>
            <a:r>
              <a:rPr lang="en-US" dirty="0">
                <a:latin typeface="Arial"/>
                <a:cs typeface="Arial"/>
              </a:rPr>
              <a:t>SR turn ON</a:t>
            </a:r>
          </a:p>
        </p:txBody>
      </p:sp>
      <p:grpSp>
        <p:nvGrpSpPr>
          <p:cNvPr id="6" name="Group 5"/>
          <p:cNvGrpSpPr/>
          <p:nvPr/>
        </p:nvGrpSpPr>
        <p:grpSpPr>
          <a:xfrm>
            <a:off x="5212118" y="2250677"/>
            <a:ext cx="513443" cy="276999"/>
            <a:chOff x="3343717" y="2924192"/>
            <a:chExt cx="513443" cy="369332"/>
          </a:xfrm>
        </p:grpSpPr>
        <p:sp>
          <p:nvSpPr>
            <p:cNvPr id="7" name="TextBox 6"/>
            <p:cNvSpPr txBox="1"/>
            <p:nvPr/>
          </p:nvSpPr>
          <p:spPr>
            <a:xfrm>
              <a:off x="3343717" y="2924192"/>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SW</a:t>
              </a:r>
            </a:p>
          </p:txBody>
        </p:sp>
        <p:cxnSp>
          <p:nvCxnSpPr>
            <p:cNvPr id="8" name="Straight Connector 7"/>
            <p:cNvCxnSpPr/>
            <p:nvPr/>
          </p:nvCxnSpPr>
          <p:spPr>
            <a:xfrm>
              <a:off x="3565072" y="3223061"/>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5196710" y="2828467"/>
            <a:ext cx="513443" cy="276999"/>
            <a:chOff x="3518800" y="3454379"/>
            <a:chExt cx="513443" cy="369332"/>
          </a:xfrm>
        </p:grpSpPr>
        <p:sp>
          <p:nvSpPr>
            <p:cNvPr id="10" name="TextBox 9"/>
            <p:cNvSpPr txBox="1"/>
            <p:nvPr/>
          </p:nvSpPr>
          <p:spPr>
            <a:xfrm>
              <a:off x="3518800" y="3454379"/>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SR</a:t>
              </a:r>
            </a:p>
          </p:txBody>
        </p:sp>
        <p:cxnSp>
          <p:nvCxnSpPr>
            <p:cNvPr id="12" name="Straight Connector 11"/>
            <p:cNvCxnSpPr/>
            <p:nvPr/>
          </p:nvCxnSpPr>
          <p:spPr>
            <a:xfrm>
              <a:off x="3735614" y="3750684"/>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5226657" y="3449479"/>
            <a:ext cx="513443" cy="276991"/>
          </a:xfrm>
          <a:prstGeom prst="rect">
            <a:avLst/>
          </a:prstGeom>
          <a:noFill/>
        </p:spPr>
        <p:txBody>
          <a:bodyPr wrap="square" lIns="91431" tIns="45716" rIns="91431" bIns="45716" rtlCol="0">
            <a:spAutoFit/>
          </a:bodyPr>
          <a:lstStyle/>
          <a:p>
            <a:pPr algn="r"/>
            <a:r>
              <a:rPr lang="en-US" sz="1200" b="1" dirty="0">
                <a:latin typeface="Arial"/>
                <a:cs typeface="Arial"/>
              </a:rPr>
              <a:t>SW</a:t>
            </a:r>
            <a:endParaRPr lang="en-US" sz="1200" b="1" baseline="-25000" dirty="0">
              <a:latin typeface="Arial"/>
              <a:cs typeface="Arial"/>
            </a:endParaRPr>
          </a:p>
        </p:txBody>
      </p:sp>
      <p:sp>
        <p:nvSpPr>
          <p:cNvPr id="14" name="TextBox 13"/>
          <p:cNvSpPr txBox="1"/>
          <p:nvPr/>
        </p:nvSpPr>
        <p:spPr>
          <a:xfrm>
            <a:off x="5251136" y="3680789"/>
            <a:ext cx="513443" cy="276991"/>
          </a:xfrm>
          <a:prstGeom prst="rect">
            <a:avLst/>
          </a:prstGeom>
          <a:noFill/>
        </p:spPr>
        <p:txBody>
          <a:bodyPr wrap="square" lIns="91431" tIns="45716" rIns="91431" bIns="45716" rtlCol="0">
            <a:spAutoFit/>
          </a:bodyPr>
          <a:lstStyle/>
          <a:p>
            <a:pPr algn="r"/>
            <a:r>
              <a:rPr lang="en-US" sz="1200" b="1" dirty="0">
                <a:latin typeface="Arial"/>
                <a:cs typeface="Arial"/>
              </a:rPr>
              <a:t>V</a:t>
            </a:r>
            <a:r>
              <a:rPr lang="en-US" sz="1200" b="1" baseline="-25000" dirty="0">
                <a:latin typeface="Arial"/>
                <a:cs typeface="Arial"/>
              </a:rPr>
              <a:t>OUT</a:t>
            </a:r>
          </a:p>
        </p:txBody>
      </p:sp>
      <p:cxnSp>
        <p:nvCxnSpPr>
          <p:cNvPr id="15" name="Straight Connector 14"/>
          <p:cNvCxnSpPr/>
          <p:nvPr/>
        </p:nvCxnSpPr>
        <p:spPr>
          <a:xfrm>
            <a:off x="5458877" y="3652199"/>
            <a:ext cx="19957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458877" y="3909367"/>
            <a:ext cx="199572" cy="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187639" y="4169272"/>
            <a:ext cx="513443" cy="276999"/>
            <a:chOff x="3491587" y="4793273"/>
            <a:chExt cx="513443" cy="369332"/>
          </a:xfrm>
        </p:grpSpPr>
        <p:sp>
          <p:nvSpPr>
            <p:cNvPr id="18" name="TextBox 17"/>
            <p:cNvSpPr txBox="1"/>
            <p:nvPr/>
          </p:nvSpPr>
          <p:spPr>
            <a:xfrm>
              <a:off x="3491587" y="4793273"/>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19" name="Straight Connector 18"/>
            <p:cNvCxnSpPr/>
            <p:nvPr/>
          </p:nvCxnSpPr>
          <p:spPr>
            <a:xfrm>
              <a:off x="3735614" y="5115448"/>
              <a:ext cx="1995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20" name="Rectangle 19"/>
          <p:cNvSpPr/>
          <p:nvPr/>
        </p:nvSpPr>
        <p:spPr>
          <a:xfrm>
            <a:off x="1483486" y="2538886"/>
            <a:ext cx="2993567" cy="1754309"/>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lang="en-US"/>
          </a:p>
        </p:txBody>
      </p:sp>
      <p:grpSp>
        <p:nvGrpSpPr>
          <p:cNvPr id="22" name="Group 21"/>
          <p:cNvGrpSpPr/>
          <p:nvPr/>
        </p:nvGrpSpPr>
        <p:grpSpPr>
          <a:xfrm>
            <a:off x="5105385" y="952861"/>
            <a:ext cx="641958" cy="369332"/>
            <a:chOff x="3345839" y="1542827"/>
            <a:chExt cx="641958" cy="492443"/>
          </a:xfrm>
        </p:grpSpPr>
        <p:sp>
          <p:nvSpPr>
            <p:cNvPr id="23" name="TextBox 22"/>
            <p:cNvSpPr txBox="1"/>
            <p:nvPr/>
          </p:nvSpPr>
          <p:spPr>
            <a:xfrm>
              <a:off x="3345839" y="1542827"/>
              <a:ext cx="641958" cy="492443"/>
            </a:xfrm>
            <a:prstGeom prst="rect">
              <a:avLst/>
            </a:prstGeom>
            <a:noFill/>
          </p:spPr>
          <p:txBody>
            <a:bodyPr wrap="square" rtlCol="0">
              <a:spAutoFit/>
            </a:bodyPr>
            <a:lstStyle/>
            <a:p>
              <a:pPr algn="r">
                <a:lnSpc>
                  <a:spcPct val="150000"/>
                </a:lnSpc>
              </a:pPr>
              <a:r>
                <a:rPr lang="en-US" sz="1200" b="1" dirty="0">
                  <a:latin typeface="Arial"/>
                  <a:cs typeface="Arial"/>
                </a:rPr>
                <a:t>HDVR</a:t>
              </a:r>
            </a:p>
          </p:txBody>
        </p:sp>
        <p:cxnSp>
          <p:nvCxnSpPr>
            <p:cNvPr id="24" name="Straight Connector 23"/>
            <p:cNvCxnSpPr/>
            <p:nvPr/>
          </p:nvCxnSpPr>
          <p:spPr>
            <a:xfrm>
              <a:off x="3712025" y="1895930"/>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5086859" y="1610338"/>
            <a:ext cx="641958" cy="369332"/>
            <a:chOff x="3218461" y="2139712"/>
            <a:chExt cx="641958" cy="492443"/>
          </a:xfrm>
        </p:grpSpPr>
        <p:sp>
          <p:nvSpPr>
            <p:cNvPr id="26" name="TextBox 25"/>
            <p:cNvSpPr txBox="1"/>
            <p:nvPr/>
          </p:nvSpPr>
          <p:spPr>
            <a:xfrm>
              <a:off x="3218461" y="2139712"/>
              <a:ext cx="641958" cy="492443"/>
            </a:xfrm>
            <a:prstGeom prst="rect">
              <a:avLst/>
            </a:prstGeom>
            <a:noFill/>
          </p:spPr>
          <p:txBody>
            <a:bodyPr wrap="square" rtlCol="0">
              <a:spAutoFit/>
            </a:bodyPr>
            <a:lstStyle/>
            <a:p>
              <a:pPr algn="r">
                <a:lnSpc>
                  <a:spcPct val="150000"/>
                </a:lnSpc>
              </a:pPr>
              <a:r>
                <a:rPr lang="en-US" sz="1200" b="1" dirty="0">
                  <a:latin typeface="Arial"/>
                  <a:cs typeface="Arial"/>
                </a:rPr>
                <a:t>LDRV</a:t>
              </a:r>
            </a:p>
          </p:txBody>
        </p:sp>
        <p:cxnSp>
          <p:nvCxnSpPr>
            <p:cNvPr id="27" name="Straight Connector 26"/>
            <p:cNvCxnSpPr/>
            <p:nvPr/>
          </p:nvCxnSpPr>
          <p:spPr>
            <a:xfrm>
              <a:off x="3556011" y="2487050"/>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pic>
        <p:nvPicPr>
          <p:cNvPr id="3" name="Picture 2" descr="1-13_Che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9802" y="946717"/>
            <a:ext cx="6167493" cy="3669686"/>
          </a:xfrm>
          <a:prstGeom prst="rect">
            <a:avLst/>
          </a:prstGeom>
        </p:spPr>
      </p:pic>
      <p:pic>
        <p:nvPicPr>
          <p:cNvPr id="28" name="Picture 27" descr="TechDays-logo-4c-2.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679" y="205980"/>
            <a:ext cx="2389893" cy="542152"/>
          </a:xfrm>
          <a:prstGeom prst="rect">
            <a:avLst/>
          </a:prstGeom>
        </p:spPr>
      </p:pic>
    </p:spTree>
    <p:extLst>
      <p:ext uri="{BB962C8B-B14F-4D97-AF65-F5344CB8AC3E}">
        <p14:creationId xmlns:p14="http://schemas.microsoft.com/office/powerpoint/2010/main" val="4197515453"/>
      </p:ext>
    </p:extLst>
  </p:cSld>
  <p:clrMapOvr>
    <a:masterClrMapping/>
  </p:clrMapOvr>
  <mc:AlternateContent xmlns:mc="http://schemas.openxmlformats.org/markup-compatibility/2006" xmlns:p14="http://schemas.microsoft.com/office/powerpoint/2010/main">
    <mc:Choice Requires="p14">
      <p:transition spd="slow" p14:dur="2000" advTm="18123"/>
    </mc:Choice>
    <mc:Fallback xmlns="">
      <p:transition spd="slow" advTm="18123"/>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14_Che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4454" y="873267"/>
            <a:ext cx="6333286" cy="3733199"/>
          </a:xfrm>
          <a:prstGeom prst="rect">
            <a:avLst/>
          </a:prstGeom>
        </p:spPr>
      </p:pic>
      <p:sp>
        <p:nvSpPr>
          <p:cNvPr id="11" name="TextBox 10"/>
          <p:cNvSpPr txBox="1"/>
          <p:nvPr/>
        </p:nvSpPr>
        <p:spPr>
          <a:xfrm>
            <a:off x="8069343" y="4483036"/>
            <a:ext cx="816415" cy="276991"/>
          </a:xfrm>
          <a:prstGeom prst="rect">
            <a:avLst/>
          </a:prstGeom>
          <a:noFill/>
        </p:spPr>
        <p:txBody>
          <a:bodyPr wrap="square" lIns="91431" tIns="45716" rIns="91431" bIns="45716" rtlCol="0">
            <a:spAutoFit/>
          </a:bodyPr>
          <a:lstStyle/>
          <a:p>
            <a:pPr algn="r"/>
            <a:r>
              <a:rPr lang="en-US" sz="1200" b="1" dirty="0">
                <a:latin typeface="Arial"/>
                <a:cs typeface="Arial"/>
              </a:rPr>
              <a:t>1-14</a:t>
            </a:r>
          </a:p>
        </p:txBody>
      </p:sp>
      <p:sp>
        <p:nvSpPr>
          <p:cNvPr id="5" name="Title 1"/>
          <p:cNvSpPr txBox="1">
            <a:spLocks/>
          </p:cNvSpPr>
          <p:nvPr/>
        </p:nvSpPr>
        <p:spPr>
          <a:xfrm>
            <a:off x="457201" y="205979"/>
            <a:ext cx="5796951" cy="857250"/>
          </a:xfrm>
          <a:prstGeom prst="rect">
            <a:avLst/>
          </a:prstGeom>
        </p:spPr>
        <p:txBody>
          <a:bodyPr lIns="91431" tIns="45716" rIns="91431" bIns="45716" anchor="t" anchorCtr="0">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Synchronous Buck Waveforms</a:t>
            </a:r>
          </a:p>
        </p:txBody>
      </p:sp>
      <p:sp>
        <p:nvSpPr>
          <p:cNvPr id="6" name="TextBox 5"/>
          <p:cNvSpPr txBox="1"/>
          <p:nvPr/>
        </p:nvSpPr>
        <p:spPr>
          <a:xfrm>
            <a:off x="621085" y="918449"/>
            <a:ext cx="3148277" cy="1754318"/>
          </a:xfrm>
          <a:prstGeom prst="rect">
            <a:avLst/>
          </a:prstGeom>
          <a:noFill/>
        </p:spPr>
        <p:txBody>
          <a:bodyPr wrap="square" lIns="91431" tIns="45716" rIns="91431" bIns="45716" rtlCol="0">
            <a:spAutoFit/>
          </a:bodyPr>
          <a:lstStyle/>
          <a:p>
            <a:r>
              <a:rPr lang="en-US" sz="2400" b="1" dirty="0">
                <a:latin typeface="Arial"/>
                <a:cs typeface="Arial"/>
              </a:rPr>
              <a:t>D</a:t>
            </a:r>
            <a:r>
              <a:rPr lang="en-US" sz="2400" dirty="0">
                <a:latin typeface="Arial"/>
                <a:cs typeface="Arial"/>
              </a:rPr>
              <a:t>iscontinuous </a:t>
            </a:r>
          </a:p>
          <a:p>
            <a:r>
              <a:rPr lang="en-US" sz="2400" b="1" dirty="0">
                <a:latin typeface="Arial"/>
                <a:cs typeface="Arial"/>
              </a:rPr>
              <a:t>C</a:t>
            </a:r>
            <a:r>
              <a:rPr lang="en-US" sz="2400" dirty="0">
                <a:latin typeface="Arial"/>
                <a:cs typeface="Arial"/>
              </a:rPr>
              <a:t>onduction </a:t>
            </a:r>
          </a:p>
          <a:p>
            <a:r>
              <a:rPr lang="en-US" sz="2400" b="1" dirty="0">
                <a:latin typeface="Arial"/>
                <a:cs typeface="Arial"/>
              </a:rPr>
              <a:t>M</a:t>
            </a:r>
            <a:r>
              <a:rPr lang="en-US" sz="2400" dirty="0">
                <a:latin typeface="Arial"/>
                <a:cs typeface="Arial"/>
              </a:rPr>
              <a:t>ode</a:t>
            </a:r>
          </a:p>
          <a:p>
            <a:pPr marL="285722" indent="-285722">
              <a:buFont typeface="Arial"/>
              <a:buChar char="•"/>
            </a:pPr>
            <a:r>
              <a:rPr lang="en-US" dirty="0">
                <a:latin typeface="Arial"/>
                <a:cs typeface="Arial"/>
              </a:rPr>
              <a:t>SR turns OFF at zero current in inductor</a:t>
            </a:r>
          </a:p>
        </p:txBody>
      </p:sp>
      <p:grpSp>
        <p:nvGrpSpPr>
          <p:cNvPr id="8" name="Group 7"/>
          <p:cNvGrpSpPr/>
          <p:nvPr/>
        </p:nvGrpSpPr>
        <p:grpSpPr>
          <a:xfrm>
            <a:off x="5212118" y="2250677"/>
            <a:ext cx="513443" cy="276999"/>
            <a:chOff x="3343717" y="2924192"/>
            <a:chExt cx="513443" cy="369332"/>
          </a:xfrm>
        </p:grpSpPr>
        <p:sp>
          <p:nvSpPr>
            <p:cNvPr id="9" name="TextBox 8"/>
            <p:cNvSpPr txBox="1"/>
            <p:nvPr/>
          </p:nvSpPr>
          <p:spPr>
            <a:xfrm>
              <a:off x="3343717" y="2924192"/>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SW</a:t>
              </a:r>
            </a:p>
          </p:txBody>
        </p:sp>
        <p:cxnSp>
          <p:nvCxnSpPr>
            <p:cNvPr id="10" name="Straight Connector 9"/>
            <p:cNvCxnSpPr/>
            <p:nvPr/>
          </p:nvCxnSpPr>
          <p:spPr>
            <a:xfrm>
              <a:off x="3565072" y="3223061"/>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5196710" y="2828467"/>
            <a:ext cx="513443" cy="276999"/>
            <a:chOff x="3518800" y="3454379"/>
            <a:chExt cx="513443" cy="369332"/>
          </a:xfrm>
        </p:grpSpPr>
        <p:sp>
          <p:nvSpPr>
            <p:cNvPr id="13" name="TextBox 12"/>
            <p:cNvSpPr txBox="1"/>
            <p:nvPr/>
          </p:nvSpPr>
          <p:spPr>
            <a:xfrm>
              <a:off x="3518800" y="3454379"/>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SR</a:t>
              </a:r>
            </a:p>
          </p:txBody>
        </p:sp>
        <p:cxnSp>
          <p:nvCxnSpPr>
            <p:cNvPr id="14" name="Straight Connector 13"/>
            <p:cNvCxnSpPr/>
            <p:nvPr/>
          </p:nvCxnSpPr>
          <p:spPr>
            <a:xfrm>
              <a:off x="3735614" y="3750684"/>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5226655" y="3449475"/>
            <a:ext cx="537922" cy="508309"/>
            <a:chOff x="5226654" y="4599302"/>
            <a:chExt cx="537922" cy="677746"/>
          </a:xfrm>
        </p:grpSpPr>
        <p:sp>
          <p:nvSpPr>
            <p:cNvPr id="15" name="TextBox 14"/>
            <p:cNvSpPr txBox="1"/>
            <p:nvPr/>
          </p:nvSpPr>
          <p:spPr>
            <a:xfrm>
              <a:off x="5226654" y="4599302"/>
              <a:ext cx="513443" cy="369332"/>
            </a:xfrm>
            <a:prstGeom prst="rect">
              <a:avLst/>
            </a:prstGeom>
            <a:noFill/>
          </p:spPr>
          <p:txBody>
            <a:bodyPr wrap="square" rtlCol="0">
              <a:spAutoFit/>
            </a:bodyPr>
            <a:lstStyle/>
            <a:p>
              <a:pPr algn="r"/>
              <a:r>
                <a:rPr lang="en-US" sz="1200" b="1" dirty="0">
                  <a:latin typeface="Arial"/>
                  <a:cs typeface="Arial"/>
                </a:rPr>
                <a:t>SW</a:t>
              </a:r>
              <a:endParaRPr lang="en-US" sz="1200" b="1" baseline="-25000" dirty="0">
                <a:latin typeface="Arial"/>
                <a:cs typeface="Arial"/>
              </a:endParaRPr>
            </a:p>
          </p:txBody>
        </p:sp>
        <p:sp>
          <p:nvSpPr>
            <p:cNvPr id="16" name="TextBox 15"/>
            <p:cNvSpPr txBox="1"/>
            <p:nvPr/>
          </p:nvSpPr>
          <p:spPr>
            <a:xfrm>
              <a:off x="5251133" y="4907716"/>
              <a:ext cx="513443" cy="369332"/>
            </a:xfrm>
            <a:prstGeom prst="rect">
              <a:avLst/>
            </a:prstGeom>
            <a:noFill/>
          </p:spPr>
          <p:txBody>
            <a:bodyPr wrap="square" rtlCol="0">
              <a:spAutoFit/>
            </a:bodyPr>
            <a:lstStyle/>
            <a:p>
              <a:pPr algn="r"/>
              <a:r>
                <a:rPr lang="en-US" sz="1200" b="1" dirty="0">
                  <a:latin typeface="Arial"/>
                  <a:cs typeface="Arial"/>
                </a:rPr>
                <a:t>V</a:t>
              </a:r>
              <a:r>
                <a:rPr lang="en-US" sz="1200" b="1" baseline="-25000" dirty="0">
                  <a:latin typeface="Arial"/>
                  <a:cs typeface="Arial"/>
                </a:rPr>
                <a:t>OUT</a:t>
              </a:r>
            </a:p>
          </p:txBody>
        </p:sp>
        <p:cxnSp>
          <p:nvCxnSpPr>
            <p:cNvPr id="17" name="Straight Connector 16"/>
            <p:cNvCxnSpPr/>
            <p:nvPr/>
          </p:nvCxnSpPr>
          <p:spPr>
            <a:xfrm>
              <a:off x="5458876" y="4869598"/>
              <a:ext cx="19957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458876" y="5212489"/>
              <a:ext cx="199572" cy="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5187639" y="4169272"/>
            <a:ext cx="513443" cy="276999"/>
            <a:chOff x="3491587" y="4793273"/>
            <a:chExt cx="513443" cy="369332"/>
          </a:xfrm>
        </p:grpSpPr>
        <p:sp>
          <p:nvSpPr>
            <p:cNvPr id="20" name="TextBox 19"/>
            <p:cNvSpPr txBox="1"/>
            <p:nvPr/>
          </p:nvSpPr>
          <p:spPr>
            <a:xfrm>
              <a:off x="3491587" y="4793273"/>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21" name="Straight Connector 20"/>
            <p:cNvCxnSpPr/>
            <p:nvPr/>
          </p:nvCxnSpPr>
          <p:spPr>
            <a:xfrm>
              <a:off x="3735614" y="5115448"/>
              <a:ext cx="1995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5105385" y="952861"/>
            <a:ext cx="641958" cy="369332"/>
            <a:chOff x="3345839" y="1542827"/>
            <a:chExt cx="641958" cy="492443"/>
          </a:xfrm>
        </p:grpSpPr>
        <p:sp>
          <p:nvSpPr>
            <p:cNvPr id="23" name="TextBox 22"/>
            <p:cNvSpPr txBox="1"/>
            <p:nvPr/>
          </p:nvSpPr>
          <p:spPr>
            <a:xfrm>
              <a:off x="3345839" y="1542827"/>
              <a:ext cx="641958" cy="492443"/>
            </a:xfrm>
            <a:prstGeom prst="rect">
              <a:avLst/>
            </a:prstGeom>
            <a:noFill/>
          </p:spPr>
          <p:txBody>
            <a:bodyPr wrap="square" rtlCol="0">
              <a:spAutoFit/>
            </a:bodyPr>
            <a:lstStyle/>
            <a:p>
              <a:pPr algn="r">
                <a:lnSpc>
                  <a:spcPct val="150000"/>
                </a:lnSpc>
              </a:pPr>
              <a:r>
                <a:rPr lang="en-US" sz="1200" b="1" dirty="0">
                  <a:latin typeface="Arial"/>
                  <a:cs typeface="Arial"/>
                </a:rPr>
                <a:t>HDVR</a:t>
              </a:r>
            </a:p>
          </p:txBody>
        </p:sp>
        <p:cxnSp>
          <p:nvCxnSpPr>
            <p:cNvPr id="24" name="Straight Connector 23"/>
            <p:cNvCxnSpPr/>
            <p:nvPr/>
          </p:nvCxnSpPr>
          <p:spPr>
            <a:xfrm>
              <a:off x="3712025" y="1895930"/>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5086859" y="1610338"/>
            <a:ext cx="641958" cy="369332"/>
            <a:chOff x="3218461" y="2139712"/>
            <a:chExt cx="641958" cy="492443"/>
          </a:xfrm>
        </p:grpSpPr>
        <p:sp>
          <p:nvSpPr>
            <p:cNvPr id="26" name="TextBox 25"/>
            <p:cNvSpPr txBox="1"/>
            <p:nvPr/>
          </p:nvSpPr>
          <p:spPr>
            <a:xfrm>
              <a:off x="3218461" y="2139712"/>
              <a:ext cx="641958" cy="492443"/>
            </a:xfrm>
            <a:prstGeom prst="rect">
              <a:avLst/>
            </a:prstGeom>
            <a:noFill/>
          </p:spPr>
          <p:txBody>
            <a:bodyPr wrap="square" rtlCol="0">
              <a:spAutoFit/>
            </a:bodyPr>
            <a:lstStyle/>
            <a:p>
              <a:pPr algn="r">
                <a:lnSpc>
                  <a:spcPct val="150000"/>
                </a:lnSpc>
              </a:pPr>
              <a:r>
                <a:rPr lang="en-US" sz="1200" b="1" dirty="0">
                  <a:latin typeface="Arial"/>
                  <a:cs typeface="Arial"/>
                </a:rPr>
                <a:t>LDRV</a:t>
              </a:r>
            </a:p>
          </p:txBody>
        </p:sp>
        <p:cxnSp>
          <p:nvCxnSpPr>
            <p:cNvPr id="27" name="Straight Connector 26"/>
            <p:cNvCxnSpPr/>
            <p:nvPr/>
          </p:nvCxnSpPr>
          <p:spPr>
            <a:xfrm>
              <a:off x="3556011" y="2487050"/>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pic>
        <p:nvPicPr>
          <p:cNvPr id="29" name="Picture 28" descr="TechDays-logo-4c-2.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679" y="205980"/>
            <a:ext cx="2389893" cy="542152"/>
          </a:xfrm>
          <a:prstGeom prst="rect">
            <a:avLst/>
          </a:prstGeom>
        </p:spPr>
      </p:pic>
    </p:spTree>
    <p:extLst>
      <p:ext uri="{BB962C8B-B14F-4D97-AF65-F5344CB8AC3E}">
        <p14:creationId xmlns:p14="http://schemas.microsoft.com/office/powerpoint/2010/main" val="1955124681"/>
      </p:ext>
    </p:extLst>
  </p:cSld>
  <p:clrMapOvr>
    <a:masterClrMapping/>
  </p:clrMapOvr>
  <mc:AlternateContent xmlns:mc="http://schemas.openxmlformats.org/markup-compatibility/2006" xmlns:p14="http://schemas.microsoft.com/office/powerpoint/2010/main">
    <mc:Choice Requires="p14">
      <p:transition spd="slow" p14:dur="2000" advTm="19664"/>
    </mc:Choice>
    <mc:Fallback xmlns="">
      <p:transition spd="slow" advTm="19664"/>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p:cNvSpPr txBox="1"/>
          <p:nvPr/>
        </p:nvSpPr>
        <p:spPr>
          <a:xfrm>
            <a:off x="8046067" y="4491168"/>
            <a:ext cx="816415" cy="276991"/>
          </a:xfrm>
          <a:prstGeom prst="rect">
            <a:avLst/>
          </a:prstGeom>
          <a:noFill/>
        </p:spPr>
        <p:txBody>
          <a:bodyPr wrap="square" lIns="91431" tIns="45716" rIns="91431" bIns="45716" rtlCol="0">
            <a:spAutoFit/>
          </a:bodyPr>
          <a:lstStyle/>
          <a:p>
            <a:pPr algn="r"/>
            <a:r>
              <a:rPr lang="en-US" sz="1200" b="1" dirty="0">
                <a:latin typeface="Arial"/>
                <a:cs typeface="Arial"/>
              </a:rPr>
              <a:t>1-15</a:t>
            </a:r>
          </a:p>
        </p:txBody>
      </p:sp>
      <p:sp>
        <p:nvSpPr>
          <p:cNvPr id="7" name="Title 1"/>
          <p:cNvSpPr txBox="1">
            <a:spLocks/>
          </p:cNvSpPr>
          <p:nvPr/>
        </p:nvSpPr>
        <p:spPr>
          <a:xfrm>
            <a:off x="457201" y="205979"/>
            <a:ext cx="5633049" cy="857250"/>
          </a:xfrm>
          <a:prstGeom prst="rect">
            <a:avLst/>
          </a:prstGeom>
        </p:spPr>
        <p:txBody>
          <a:bodyPr lIns="91431" tIns="45716" rIns="91431" bIns="45716" anchor="t" anchorCtr="0">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Synchronous Buck Waveforms</a:t>
            </a:r>
          </a:p>
        </p:txBody>
      </p:sp>
      <p:sp>
        <p:nvSpPr>
          <p:cNvPr id="8" name="TextBox 7"/>
          <p:cNvSpPr txBox="1"/>
          <p:nvPr/>
        </p:nvSpPr>
        <p:spPr>
          <a:xfrm>
            <a:off x="621085" y="918450"/>
            <a:ext cx="4416741" cy="1107988"/>
          </a:xfrm>
          <a:prstGeom prst="rect">
            <a:avLst/>
          </a:prstGeom>
          <a:noFill/>
        </p:spPr>
        <p:txBody>
          <a:bodyPr wrap="square" lIns="91431" tIns="45716" rIns="91431" bIns="45716" rtlCol="0">
            <a:spAutoFit/>
          </a:bodyPr>
          <a:lstStyle/>
          <a:p>
            <a:r>
              <a:rPr lang="en-US" sz="2400" b="1" dirty="0">
                <a:latin typeface="Arial"/>
                <a:cs typeface="Arial"/>
              </a:rPr>
              <a:t>D</a:t>
            </a:r>
            <a:r>
              <a:rPr lang="en-US" sz="2400" dirty="0">
                <a:latin typeface="Arial"/>
                <a:cs typeface="Arial"/>
              </a:rPr>
              <a:t>iscontinuous </a:t>
            </a:r>
            <a:r>
              <a:rPr lang="en-US" sz="2400" b="1" dirty="0">
                <a:latin typeface="Arial"/>
                <a:cs typeface="Arial"/>
              </a:rPr>
              <a:t>C</a:t>
            </a:r>
            <a:r>
              <a:rPr lang="en-US" sz="2400" dirty="0">
                <a:latin typeface="Arial"/>
                <a:cs typeface="Arial"/>
              </a:rPr>
              <a:t>onduction </a:t>
            </a:r>
          </a:p>
          <a:p>
            <a:r>
              <a:rPr lang="en-US" sz="2400" b="1" dirty="0">
                <a:latin typeface="Arial"/>
                <a:cs typeface="Arial"/>
              </a:rPr>
              <a:t>M</a:t>
            </a:r>
            <a:r>
              <a:rPr lang="en-US" sz="2400" dirty="0">
                <a:latin typeface="Arial"/>
                <a:cs typeface="Arial"/>
              </a:rPr>
              <a:t>ode</a:t>
            </a:r>
          </a:p>
          <a:p>
            <a:pPr marL="285722" indent="-285722">
              <a:buFont typeface="Arial"/>
              <a:buChar char="•"/>
            </a:pPr>
            <a:r>
              <a:rPr lang="en-US" dirty="0">
                <a:latin typeface="Arial"/>
                <a:cs typeface="Arial"/>
              </a:rPr>
              <a:t>Freewheeling interval</a:t>
            </a:r>
          </a:p>
        </p:txBody>
      </p:sp>
      <p:grpSp>
        <p:nvGrpSpPr>
          <p:cNvPr id="9" name="Group 8"/>
          <p:cNvGrpSpPr/>
          <p:nvPr/>
        </p:nvGrpSpPr>
        <p:grpSpPr>
          <a:xfrm>
            <a:off x="5415318" y="2250677"/>
            <a:ext cx="513443" cy="276999"/>
            <a:chOff x="3343717" y="2924192"/>
            <a:chExt cx="513443" cy="369332"/>
          </a:xfrm>
        </p:grpSpPr>
        <p:sp>
          <p:nvSpPr>
            <p:cNvPr id="10" name="TextBox 9"/>
            <p:cNvSpPr txBox="1"/>
            <p:nvPr/>
          </p:nvSpPr>
          <p:spPr>
            <a:xfrm>
              <a:off x="3343717" y="2924192"/>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SW</a:t>
              </a:r>
            </a:p>
          </p:txBody>
        </p:sp>
        <p:cxnSp>
          <p:nvCxnSpPr>
            <p:cNvPr id="11" name="Straight Connector 10"/>
            <p:cNvCxnSpPr/>
            <p:nvPr/>
          </p:nvCxnSpPr>
          <p:spPr>
            <a:xfrm>
              <a:off x="3565072" y="3223061"/>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5399910" y="2828467"/>
            <a:ext cx="513443" cy="276999"/>
            <a:chOff x="3518800" y="3454379"/>
            <a:chExt cx="513443" cy="369332"/>
          </a:xfrm>
        </p:grpSpPr>
        <p:sp>
          <p:nvSpPr>
            <p:cNvPr id="13" name="TextBox 12"/>
            <p:cNvSpPr txBox="1"/>
            <p:nvPr/>
          </p:nvSpPr>
          <p:spPr>
            <a:xfrm>
              <a:off x="3518800" y="3454379"/>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SR</a:t>
              </a:r>
            </a:p>
          </p:txBody>
        </p:sp>
        <p:cxnSp>
          <p:nvCxnSpPr>
            <p:cNvPr id="15" name="Straight Connector 14"/>
            <p:cNvCxnSpPr/>
            <p:nvPr/>
          </p:nvCxnSpPr>
          <p:spPr>
            <a:xfrm>
              <a:off x="3735614" y="3750684"/>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429855" y="3449475"/>
            <a:ext cx="537922" cy="508309"/>
            <a:chOff x="5226654" y="4599302"/>
            <a:chExt cx="537922" cy="677746"/>
          </a:xfrm>
        </p:grpSpPr>
        <p:sp>
          <p:nvSpPr>
            <p:cNvPr id="17" name="TextBox 16"/>
            <p:cNvSpPr txBox="1"/>
            <p:nvPr/>
          </p:nvSpPr>
          <p:spPr>
            <a:xfrm>
              <a:off x="5226654" y="4599302"/>
              <a:ext cx="513443" cy="369332"/>
            </a:xfrm>
            <a:prstGeom prst="rect">
              <a:avLst/>
            </a:prstGeom>
            <a:noFill/>
          </p:spPr>
          <p:txBody>
            <a:bodyPr wrap="square" rtlCol="0">
              <a:spAutoFit/>
            </a:bodyPr>
            <a:lstStyle/>
            <a:p>
              <a:pPr algn="r"/>
              <a:r>
                <a:rPr lang="en-US" sz="1200" b="1" dirty="0">
                  <a:latin typeface="Arial"/>
                  <a:cs typeface="Arial"/>
                </a:rPr>
                <a:t>SW</a:t>
              </a:r>
              <a:endParaRPr lang="en-US" sz="1200" b="1" baseline="-25000" dirty="0">
                <a:latin typeface="Arial"/>
                <a:cs typeface="Arial"/>
              </a:endParaRPr>
            </a:p>
          </p:txBody>
        </p:sp>
        <p:sp>
          <p:nvSpPr>
            <p:cNvPr id="18" name="TextBox 17"/>
            <p:cNvSpPr txBox="1"/>
            <p:nvPr/>
          </p:nvSpPr>
          <p:spPr>
            <a:xfrm>
              <a:off x="5251133" y="4907716"/>
              <a:ext cx="513443" cy="369332"/>
            </a:xfrm>
            <a:prstGeom prst="rect">
              <a:avLst/>
            </a:prstGeom>
            <a:noFill/>
          </p:spPr>
          <p:txBody>
            <a:bodyPr wrap="square" rtlCol="0">
              <a:spAutoFit/>
            </a:bodyPr>
            <a:lstStyle/>
            <a:p>
              <a:pPr algn="r"/>
              <a:r>
                <a:rPr lang="en-US" sz="1200" b="1" dirty="0">
                  <a:latin typeface="Arial"/>
                  <a:cs typeface="Arial"/>
                </a:rPr>
                <a:t>V</a:t>
              </a:r>
              <a:r>
                <a:rPr lang="en-US" sz="1200" b="1" baseline="-25000" dirty="0">
                  <a:latin typeface="Arial"/>
                  <a:cs typeface="Arial"/>
                </a:rPr>
                <a:t>OUT</a:t>
              </a:r>
            </a:p>
          </p:txBody>
        </p:sp>
        <p:cxnSp>
          <p:nvCxnSpPr>
            <p:cNvPr id="19" name="Straight Connector 18"/>
            <p:cNvCxnSpPr/>
            <p:nvPr/>
          </p:nvCxnSpPr>
          <p:spPr>
            <a:xfrm>
              <a:off x="5458876" y="4869598"/>
              <a:ext cx="19957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58876" y="5212489"/>
              <a:ext cx="199572" cy="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5390839" y="4169272"/>
            <a:ext cx="513443" cy="276999"/>
            <a:chOff x="3491587" y="4793273"/>
            <a:chExt cx="513443" cy="369332"/>
          </a:xfrm>
        </p:grpSpPr>
        <p:sp>
          <p:nvSpPr>
            <p:cNvPr id="22" name="TextBox 21"/>
            <p:cNvSpPr txBox="1"/>
            <p:nvPr/>
          </p:nvSpPr>
          <p:spPr>
            <a:xfrm>
              <a:off x="3491587" y="4793273"/>
              <a:ext cx="513443" cy="369332"/>
            </a:xfrm>
            <a:prstGeom prst="rect">
              <a:avLst/>
            </a:prstGeom>
            <a:noFill/>
          </p:spPr>
          <p:txBody>
            <a:bodyPr wrap="square" rtlCol="0">
              <a:spAutoFit/>
            </a:bodyPr>
            <a:lstStyle/>
            <a:p>
              <a:pPr algn="r"/>
              <a:r>
                <a:rPr lang="en-US" sz="1200" b="1" dirty="0">
                  <a:latin typeface="Arial"/>
                  <a:cs typeface="Arial"/>
                </a:rPr>
                <a:t>I</a:t>
              </a:r>
              <a:r>
                <a:rPr lang="en-US" sz="1200" b="1" baseline="-25000" dirty="0">
                  <a:latin typeface="Arial"/>
                  <a:cs typeface="Arial"/>
                </a:rPr>
                <a:t>L</a:t>
              </a:r>
            </a:p>
          </p:txBody>
        </p:sp>
        <p:cxnSp>
          <p:nvCxnSpPr>
            <p:cNvPr id="23" name="Straight Connector 22"/>
            <p:cNvCxnSpPr/>
            <p:nvPr/>
          </p:nvCxnSpPr>
          <p:spPr>
            <a:xfrm>
              <a:off x="3735614" y="5115448"/>
              <a:ext cx="19957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5308585" y="952861"/>
            <a:ext cx="641958" cy="369332"/>
            <a:chOff x="3345839" y="1542827"/>
            <a:chExt cx="641958" cy="492443"/>
          </a:xfrm>
        </p:grpSpPr>
        <p:sp>
          <p:nvSpPr>
            <p:cNvPr id="25" name="TextBox 24"/>
            <p:cNvSpPr txBox="1"/>
            <p:nvPr/>
          </p:nvSpPr>
          <p:spPr>
            <a:xfrm>
              <a:off x="3345839" y="1542827"/>
              <a:ext cx="641958" cy="492443"/>
            </a:xfrm>
            <a:prstGeom prst="rect">
              <a:avLst/>
            </a:prstGeom>
            <a:noFill/>
          </p:spPr>
          <p:txBody>
            <a:bodyPr wrap="square" rtlCol="0">
              <a:spAutoFit/>
            </a:bodyPr>
            <a:lstStyle/>
            <a:p>
              <a:pPr algn="r">
                <a:lnSpc>
                  <a:spcPct val="150000"/>
                </a:lnSpc>
              </a:pPr>
              <a:r>
                <a:rPr lang="en-US" sz="1200" b="1" dirty="0">
                  <a:latin typeface="Arial"/>
                  <a:cs typeface="Arial"/>
                </a:rPr>
                <a:t>HDVR</a:t>
              </a:r>
            </a:p>
          </p:txBody>
        </p:sp>
        <p:cxnSp>
          <p:nvCxnSpPr>
            <p:cNvPr id="26" name="Straight Connector 25"/>
            <p:cNvCxnSpPr/>
            <p:nvPr/>
          </p:nvCxnSpPr>
          <p:spPr>
            <a:xfrm>
              <a:off x="3712025" y="1895930"/>
              <a:ext cx="199572"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5290059" y="1610338"/>
            <a:ext cx="641958" cy="369332"/>
            <a:chOff x="3218461" y="2139712"/>
            <a:chExt cx="641958" cy="492443"/>
          </a:xfrm>
        </p:grpSpPr>
        <p:sp>
          <p:nvSpPr>
            <p:cNvPr id="28" name="TextBox 27"/>
            <p:cNvSpPr txBox="1"/>
            <p:nvPr/>
          </p:nvSpPr>
          <p:spPr>
            <a:xfrm>
              <a:off x="3218461" y="2139712"/>
              <a:ext cx="641958" cy="492443"/>
            </a:xfrm>
            <a:prstGeom prst="rect">
              <a:avLst/>
            </a:prstGeom>
            <a:noFill/>
          </p:spPr>
          <p:txBody>
            <a:bodyPr wrap="square" rtlCol="0">
              <a:spAutoFit/>
            </a:bodyPr>
            <a:lstStyle/>
            <a:p>
              <a:pPr algn="r">
                <a:lnSpc>
                  <a:spcPct val="150000"/>
                </a:lnSpc>
              </a:pPr>
              <a:r>
                <a:rPr lang="en-US" sz="1200" b="1" dirty="0">
                  <a:latin typeface="Arial"/>
                  <a:cs typeface="Arial"/>
                </a:rPr>
                <a:t>LDRV</a:t>
              </a:r>
            </a:p>
          </p:txBody>
        </p:sp>
        <p:cxnSp>
          <p:nvCxnSpPr>
            <p:cNvPr id="29" name="Straight Connector 28"/>
            <p:cNvCxnSpPr/>
            <p:nvPr/>
          </p:nvCxnSpPr>
          <p:spPr>
            <a:xfrm>
              <a:off x="3556011" y="2487050"/>
              <a:ext cx="199572"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1737360" y="2173992"/>
            <a:ext cx="2468880" cy="1275487"/>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lang="en-US"/>
          </a:p>
        </p:txBody>
      </p:sp>
      <p:graphicFrame>
        <p:nvGraphicFramePr>
          <p:cNvPr id="31" name="Object 30"/>
          <p:cNvGraphicFramePr>
            <a:graphicFrameLocks noChangeAspect="1"/>
          </p:cNvGraphicFramePr>
          <p:nvPr>
            <p:extLst>
              <p:ext uri="{D42A27DB-BD31-4B8C-83A1-F6EECF244321}">
                <p14:modId xmlns:p14="http://schemas.microsoft.com/office/powerpoint/2010/main" val="3804922018"/>
              </p:ext>
            </p:extLst>
          </p:nvPr>
        </p:nvGraphicFramePr>
        <p:xfrm>
          <a:off x="739140" y="3616818"/>
          <a:ext cx="3467100" cy="1104900"/>
        </p:xfrm>
        <a:graphic>
          <a:graphicData uri="http://schemas.openxmlformats.org/presentationml/2006/ole">
            <mc:AlternateContent xmlns:mc="http://schemas.openxmlformats.org/markup-compatibility/2006">
              <mc:Choice xmlns:v="urn:schemas-microsoft-com:vml" Requires="v">
                <p:oleObj spid="_x0000_s8641" name="Equation" r:id="rId4" imgW="3456000" imgH="1462680" progId="">
                  <p:embed/>
                </p:oleObj>
              </mc:Choice>
              <mc:Fallback>
                <p:oleObj name="Equation" r:id="rId4" imgW="3456000" imgH="1462680" progId="">
                  <p:embed/>
                  <p:pic>
                    <p:nvPicPr>
                      <p:cNvPr id="0" name="Picture 3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 y="3616818"/>
                        <a:ext cx="3467100"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1-15_Cheng.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57873" y="918450"/>
            <a:ext cx="6169742" cy="3773561"/>
          </a:xfrm>
          <a:prstGeom prst="rect">
            <a:avLst/>
          </a:prstGeom>
        </p:spPr>
      </p:pic>
      <p:pic>
        <p:nvPicPr>
          <p:cNvPr id="32" name="Picture 31" descr="TechDays-logo-4c-2.ep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5817" y="0"/>
            <a:ext cx="2389893" cy="542152"/>
          </a:xfrm>
          <a:prstGeom prst="rect">
            <a:avLst/>
          </a:prstGeom>
        </p:spPr>
      </p:pic>
    </p:spTree>
    <p:extLst>
      <p:ext uri="{BB962C8B-B14F-4D97-AF65-F5344CB8AC3E}">
        <p14:creationId xmlns:p14="http://schemas.microsoft.com/office/powerpoint/2010/main" val="2809061105"/>
      </p:ext>
    </p:extLst>
  </p:cSld>
  <p:clrMapOvr>
    <a:masterClrMapping/>
  </p:clrMapOvr>
  <mc:AlternateContent xmlns:mc="http://schemas.openxmlformats.org/markup-compatibility/2006" xmlns:p14="http://schemas.microsoft.com/office/powerpoint/2010/main">
    <mc:Choice Requires="p14">
      <p:transition spd="slow" p14:dur="2000" advTm="42100"/>
    </mc:Choice>
    <mc:Fallback xmlns="">
      <p:transition spd="slow" advTm="421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15DA-8D59-4B62-8F66-410C6EBC08E1}"/>
              </a:ext>
            </a:extLst>
          </p:cNvPr>
          <p:cNvSpPr>
            <a:spLocks noGrp="1"/>
          </p:cNvSpPr>
          <p:nvPr>
            <p:ph type="ctrTitle"/>
          </p:nvPr>
        </p:nvSpPr>
        <p:spPr/>
        <p:txBody>
          <a:bodyPr/>
          <a:lstStyle/>
          <a:p>
            <a:r>
              <a:rPr lang="en-US" dirty="0"/>
              <a:t>Texas Instruments overview</a:t>
            </a:r>
            <a:br>
              <a:rPr lang="en-US" dirty="0"/>
            </a:br>
            <a:endParaRPr lang="en-US" dirty="0"/>
          </a:p>
        </p:txBody>
      </p:sp>
      <p:sp>
        <p:nvSpPr>
          <p:cNvPr id="4" name="Slide Number Placeholder 3">
            <a:extLst>
              <a:ext uri="{FF2B5EF4-FFF2-40B4-BE49-F238E27FC236}">
                <a16:creationId xmlns:a16="http://schemas.microsoft.com/office/drawing/2014/main" id="{DCDE96A9-3D01-44AA-9D47-D46BDD20A3D4}"/>
              </a:ext>
            </a:extLst>
          </p:cNvPr>
          <p:cNvSpPr>
            <a:spLocks noGrp="1"/>
          </p:cNvSpPr>
          <p:nvPr>
            <p:ph type="sldNum" sz="quarter" idx="10"/>
          </p:nvPr>
        </p:nvSpPr>
        <p:spPr/>
        <p:txBody>
          <a:bodyPr/>
          <a:lstStyle/>
          <a:p>
            <a:fld id="{91A5AC0A-F4BD-4464-80DC-A88E0D9F781D}" type="slidenum">
              <a:rPr lang="en-US" smtClean="0">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4086606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p:cNvSpPr txBox="1"/>
          <p:nvPr/>
        </p:nvSpPr>
        <p:spPr>
          <a:xfrm>
            <a:off x="7870386" y="4491168"/>
            <a:ext cx="816415" cy="276991"/>
          </a:xfrm>
          <a:prstGeom prst="rect">
            <a:avLst/>
          </a:prstGeom>
          <a:noFill/>
        </p:spPr>
        <p:txBody>
          <a:bodyPr wrap="square" lIns="91431" tIns="45716" rIns="91431" bIns="45716" rtlCol="0">
            <a:spAutoFit/>
          </a:bodyPr>
          <a:lstStyle/>
          <a:p>
            <a:pPr algn="r"/>
            <a:r>
              <a:rPr lang="en-US" sz="1200" b="1" dirty="0">
                <a:latin typeface="Arial"/>
                <a:cs typeface="Arial"/>
              </a:rPr>
              <a:t>1-16</a:t>
            </a:r>
          </a:p>
        </p:txBody>
      </p:sp>
      <p:sp>
        <p:nvSpPr>
          <p:cNvPr id="6" name="Title 1"/>
          <p:cNvSpPr txBox="1">
            <a:spLocks/>
          </p:cNvSpPr>
          <p:nvPr/>
        </p:nvSpPr>
        <p:spPr>
          <a:xfrm>
            <a:off x="457200" y="205979"/>
            <a:ext cx="5443268" cy="857250"/>
          </a:xfrm>
          <a:prstGeom prst="rect">
            <a:avLst/>
          </a:prstGeom>
        </p:spPr>
        <p:txBody>
          <a:bodyPr lIns="91431" tIns="45716" rIns="91431" bIns="45716" anchor="t"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L-C Filter Design</a:t>
            </a:r>
          </a:p>
        </p:txBody>
      </p:sp>
      <p:sp>
        <p:nvSpPr>
          <p:cNvPr id="7" name="TextBox 6"/>
          <p:cNvSpPr txBox="1"/>
          <p:nvPr/>
        </p:nvSpPr>
        <p:spPr>
          <a:xfrm>
            <a:off x="621084" y="1177531"/>
            <a:ext cx="2213558" cy="646323"/>
          </a:xfrm>
          <a:prstGeom prst="rect">
            <a:avLst/>
          </a:prstGeom>
          <a:noFill/>
        </p:spPr>
        <p:txBody>
          <a:bodyPr wrap="square" lIns="91431" tIns="45716" rIns="91431" bIns="45716" rtlCol="0">
            <a:spAutoFit/>
          </a:bodyPr>
          <a:lstStyle/>
          <a:p>
            <a:pPr marL="285722" indent="-285722">
              <a:buFont typeface="Arial"/>
              <a:buChar char="•"/>
            </a:pPr>
            <a:r>
              <a:rPr lang="en-US" dirty="0">
                <a:latin typeface="Arial"/>
                <a:cs typeface="Arial"/>
              </a:rPr>
              <a:t>Inductor design for ripple current</a:t>
            </a:r>
          </a:p>
        </p:txBody>
      </p:sp>
      <p:graphicFrame>
        <p:nvGraphicFramePr>
          <p:cNvPr id="3" name="Object 2"/>
          <p:cNvGraphicFramePr>
            <a:graphicFrameLocks noChangeAspect="1"/>
          </p:cNvGraphicFramePr>
          <p:nvPr>
            <p:extLst>
              <p:ext uri="{D42A27DB-BD31-4B8C-83A1-F6EECF244321}">
                <p14:modId xmlns:p14="http://schemas.microsoft.com/office/powerpoint/2010/main" val="2646527157"/>
              </p:ext>
            </p:extLst>
          </p:nvPr>
        </p:nvGraphicFramePr>
        <p:xfrm>
          <a:off x="981075" y="1927622"/>
          <a:ext cx="2298700" cy="400050"/>
        </p:xfrm>
        <a:graphic>
          <a:graphicData uri="http://schemas.openxmlformats.org/presentationml/2006/ole">
            <mc:AlternateContent xmlns:mc="http://schemas.openxmlformats.org/markup-compatibility/2006">
              <mc:Choice xmlns:v="urn:schemas-microsoft-com:vml" Requires="v">
                <p:oleObj spid="_x0000_s11710" name="Equation" r:id="rId4" imgW="2285640" imgH="520920" progId="">
                  <p:embed/>
                </p:oleObj>
              </mc:Choice>
              <mc:Fallback>
                <p:oleObj name="Equation" r:id="rId4" imgW="2285640" imgH="520920" progId="">
                  <p:embed/>
                  <p:pic>
                    <p:nvPicPr>
                      <p:cNvPr id="0" name="Picture 3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75" y="1927622"/>
                        <a:ext cx="229870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621084" y="2736842"/>
            <a:ext cx="6897317" cy="2031317"/>
          </a:xfrm>
          <a:prstGeom prst="rect">
            <a:avLst/>
          </a:prstGeom>
          <a:noFill/>
        </p:spPr>
        <p:txBody>
          <a:bodyPr wrap="square" lIns="91431" tIns="45716" rIns="91431" bIns="45716" rtlCol="0">
            <a:spAutoFit/>
          </a:bodyPr>
          <a:lstStyle/>
          <a:p>
            <a:pPr marL="285722" indent="-285722">
              <a:buFont typeface="Arial"/>
              <a:buChar char="•"/>
            </a:pPr>
            <a:r>
              <a:rPr lang="en-US" dirty="0">
                <a:latin typeface="Arial"/>
                <a:cs typeface="Arial"/>
              </a:rPr>
              <a:t>Ripple current is generally 10% to 30% of full load current</a:t>
            </a:r>
          </a:p>
          <a:p>
            <a:pPr marL="285722" indent="-285722">
              <a:buFont typeface="Arial"/>
              <a:buChar char="•"/>
            </a:pPr>
            <a:endParaRPr lang="en-US" dirty="0">
              <a:latin typeface="Arial"/>
              <a:cs typeface="Arial"/>
            </a:endParaRPr>
          </a:p>
          <a:p>
            <a:pPr marL="285722" indent="-285722">
              <a:buFont typeface="Arial"/>
              <a:buChar char="•"/>
            </a:pPr>
            <a:r>
              <a:rPr lang="en-US" dirty="0">
                <a:latin typeface="Arial"/>
                <a:cs typeface="Arial"/>
              </a:rPr>
              <a:t>Capacitor selection for general purpose</a:t>
            </a:r>
          </a:p>
          <a:p>
            <a:pPr marL="742876" lvl="1" indent="-285722">
              <a:buFont typeface="Lucida Grande"/>
              <a:buChar char="-"/>
            </a:pPr>
            <a:r>
              <a:rPr lang="en-US" dirty="0">
                <a:latin typeface="Arial"/>
                <a:cs typeface="Arial"/>
              </a:rPr>
              <a:t>Select TYPE based on ESR and ESL</a:t>
            </a:r>
          </a:p>
          <a:p>
            <a:pPr marL="742876" lvl="1" indent="-285722">
              <a:buFont typeface="Lucida Grande"/>
              <a:buChar char="-"/>
            </a:pPr>
            <a:r>
              <a:rPr lang="en-US" dirty="0">
                <a:latin typeface="Arial"/>
                <a:cs typeface="Arial"/>
              </a:rPr>
              <a:t>Voltage ripple =  impedance x inductor ripple</a:t>
            </a:r>
          </a:p>
          <a:p>
            <a:pPr marL="742876" lvl="1" indent="-285722">
              <a:buFont typeface="Lucida Grande"/>
              <a:buChar char="-"/>
            </a:pPr>
            <a:r>
              <a:rPr lang="en-US" dirty="0">
                <a:latin typeface="Arial"/>
                <a:cs typeface="Arial"/>
              </a:rPr>
              <a:t>Select VALUE based on corner frequency of ~1/10 of desired crossover frequency</a:t>
            </a:r>
          </a:p>
        </p:txBody>
      </p:sp>
      <p:pic>
        <p:nvPicPr>
          <p:cNvPr id="4" name="Picture 3" descr="1-16_Cheng.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34642" y="1063229"/>
            <a:ext cx="5601021" cy="1784730"/>
          </a:xfrm>
          <a:prstGeom prst="rect">
            <a:avLst/>
          </a:prstGeom>
        </p:spPr>
      </p:pic>
      <p:pic>
        <p:nvPicPr>
          <p:cNvPr id="9" name="Picture 8" descr="TechDays-logo-4c-2.ep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8821" y="205979"/>
            <a:ext cx="2389893" cy="542152"/>
          </a:xfrm>
          <a:prstGeom prst="rect">
            <a:avLst/>
          </a:prstGeom>
        </p:spPr>
      </p:pic>
    </p:spTree>
    <p:extLst>
      <p:ext uri="{BB962C8B-B14F-4D97-AF65-F5344CB8AC3E}">
        <p14:creationId xmlns:p14="http://schemas.microsoft.com/office/powerpoint/2010/main" val="635450914"/>
      </p:ext>
    </p:extLst>
  </p:cSld>
  <p:clrMapOvr>
    <a:masterClrMapping/>
  </p:clrMapOvr>
  <mc:AlternateContent xmlns:mc="http://schemas.openxmlformats.org/markup-compatibility/2006" xmlns:p14="http://schemas.microsoft.com/office/powerpoint/2010/main">
    <mc:Choice Requires="p14">
      <p:transition spd="slow" p14:dur="2000" advTm="88186"/>
    </mc:Choice>
    <mc:Fallback xmlns="">
      <p:transition spd="slow" advTm="88186"/>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p:cNvSpPr txBox="1"/>
          <p:nvPr/>
        </p:nvSpPr>
        <p:spPr>
          <a:xfrm>
            <a:off x="8092978" y="4483036"/>
            <a:ext cx="816415" cy="276991"/>
          </a:xfrm>
          <a:prstGeom prst="rect">
            <a:avLst/>
          </a:prstGeom>
          <a:noFill/>
        </p:spPr>
        <p:txBody>
          <a:bodyPr wrap="square" lIns="91431" tIns="45716" rIns="91431" bIns="45716" rtlCol="0">
            <a:spAutoFit/>
          </a:bodyPr>
          <a:lstStyle/>
          <a:p>
            <a:pPr algn="r"/>
            <a:r>
              <a:rPr lang="en-US" sz="1200" b="1" dirty="0">
                <a:latin typeface="Arial"/>
                <a:cs typeface="Arial"/>
              </a:rPr>
              <a:t>1-17</a:t>
            </a:r>
          </a:p>
        </p:txBody>
      </p:sp>
      <p:sp>
        <p:nvSpPr>
          <p:cNvPr id="7" name="Title 1"/>
          <p:cNvSpPr txBox="1">
            <a:spLocks/>
          </p:cNvSpPr>
          <p:nvPr/>
        </p:nvSpPr>
        <p:spPr>
          <a:xfrm>
            <a:off x="457201" y="205979"/>
            <a:ext cx="4796287" cy="857250"/>
          </a:xfrm>
          <a:prstGeom prst="rect">
            <a:avLst/>
          </a:prstGeom>
        </p:spPr>
        <p:txBody>
          <a:bodyPr lIns="91431" tIns="45716" rIns="91431" bIns="45716" anchor="t"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Output Capacitors</a:t>
            </a:r>
          </a:p>
        </p:txBody>
      </p:sp>
      <p:graphicFrame>
        <p:nvGraphicFramePr>
          <p:cNvPr id="9" name="Table 8"/>
          <p:cNvGraphicFramePr>
            <a:graphicFrameLocks noGrp="1"/>
          </p:cNvGraphicFramePr>
          <p:nvPr>
            <p:extLst>
              <p:ext uri="{D42A27DB-BD31-4B8C-83A1-F6EECF244321}">
                <p14:modId xmlns:p14="http://schemas.microsoft.com/office/powerpoint/2010/main" val="2173124399"/>
              </p:ext>
            </p:extLst>
          </p:nvPr>
        </p:nvGraphicFramePr>
        <p:xfrm>
          <a:off x="457200" y="1345170"/>
          <a:ext cx="8452192" cy="3095101"/>
        </p:xfrm>
        <a:graphic>
          <a:graphicData uri="http://schemas.openxmlformats.org/drawingml/2006/table">
            <a:tbl>
              <a:tblPr firstRow="1" bandRow="1">
                <a:tableStyleId>{9D7B26C5-4107-4FEC-AEDC-1716B250A1EF}</a:tableStyleId>
              </a:tblPr>
              <a:tblGrid>
                <a:gridCol w="1553510">
                  <a:extLst>
                    <a:ext uri="{9D8B030D-6E8A-4147-A177-3AD203B41FA5}">
                      <a16:colId xmlns:a16="http://schemas.microsoft.com/office/drawing/2014/main" val="20000"/>
                    </a:ext>
                  </a:extLst>
                </a:gridCol>
                <a:gridCol w="1303712">
                  <a:extLst>
                    <a:ext uri="{9D8B030D-6E8A-4147-A177-3AD203B41FA5}">
                      <a16:colId xmlns:a16="http://schemas.microsoft.com/office/drawing/2014/main" val="20001"/>
                    </a:ext>
                  </a:extLst>
                </a:gridCol>
                <a:gridCol w="2838081">
                  <a:extLst>
                    <a:ext uri="{9D8B030D-6E8A-4147-A177-3AD203B41FA5}">
                      <a16:colId xmlns:a16="http://schemas.microsoft.com/office/drawing/2014/main" val="20002"/>
                    </a:ext>
                  </a:extLst>
                </a:gridCol>
                <a:gridCol w="2756889">
                  <a:extLst>
                    <a:ext uri="{9D8B030D-6E8A-4147-A177-3AD203B41FA5}">
                      <a16:colId xmlns:a16="http://schemas.microsoft.com/office/drawing/2014/main" val="20003"/>
                    </a:ext>
                  </a:extLst>
                </a:gridCol>
              </a:tblGrid>
              <a:tr h="662940">
                <a:tc>
                  <a:txBody>
                    <a:bodyPr/>
                    <a:lstStyle/>
                    <a:p>
                      <a:r>
                        <a:rPr lang="en-US" sz="2000" dirty="0">
                          <a:solidFill>
                            <a:schemeClr val="bg1"/>
                          </a:solidFill>
                          <a:latin typeface="Arial"/>
                          <a:cs typeface="Arial"/>
                        </a:rPr>
                        <a:t>Type of Cap</a:t>
                      </a:r>
                    </a:p>
                  </a:txBody>
                  <a:tcPr marT="34290" marB="34290">
                    <a:lnL w="12700" cap="flat" cmpd="sng" algn="ctr">
                      <a:solidFill>
                        <a:srgbClr val="BFBFBF"/>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72124"/>
                    </a:solidFill>
                  </a:tcPr>
                </a:tc>
                <a:tc>
                  <a:txBody>
                    <a:bodyPr/>
                    <a:lstStyle/>
                    <a:p>
                      <a:endParaRPr lang="en-US" sz="2000" dirty="0">
                        <a:solidFill>
                          <a:schemeClr val="bg1"/>
                        </a:solidFill>
                        <a:latin typeface="Arial"/>
                        <a:cs typeface="Arial"/>
                      </a:endParaRPr>
                    </a:p>
                  </a:txBody>
                  <a:tcPr marT="34290" marB="3429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72124"/>
                    </a:solidFill>
                  </a:tcPr>
                </a:tc>
                <a:tc>
                  <a:txBody>
                    <a:bodyPr/>
                    <a:lstStyle/>
                    <a:p>
                      <a:r>
                        <a:rPr lang="en-US" sz="2000" dirty="0">
                          <a:solidFill>
                            <a:schemeClr val="bg1"/>
                          </a:solidFill>
                          <a:latin typeface="Arial"/>
                          <a:cs typeface="Arial"/>
                        </a:rPr>
                        <a:t>Advantages</a:t>
                      </a:r>
                    </a:p>
                  </a:txBody>
                  <a:tcPr marT="34290" marB="3429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72124"/>
                    </a:solidFill>
                  </a:tcPr>
                </a:tc>
                <a:tc>
                  <a:txBody>
                    <a:bodyPr/>
                    <a:lstStyle/>
                    <a:p>
                      <a:r>
                        <a:rPr lang="en-US" sz="2000" dirty="0">
                          <a:solidFill>
                            <a:schemeClr val="bg1"/>
                          </a:solidFill>
                          <a:latin typeface="Arial"/>
                          <a:cs typeface="Arial"/>
                        </a:rPr>
                        <a:t>Disadvantages</a:t>
                      </a:r>
                    </a:p>
                  </a:txBody>
                  <a:tcPr marT="34290" marB="34290">
                    <a:lnL w="12700" cap="flat" cmpd="sng" algn="ctr">
                      <a:solidFill>
                        <a:prstClr val="white"/>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72124"/>
                    </a:solidFill>
                  </a:tcPr>
                </a:tc>
                <a:extLst>
                  <a:ext uri="{0D108BD9-81ED-4DB2-BD59-A6C34878D82A}">
                    <a16:rowId xmlns:a16="http://schemas.microsoft.com/office/drawing/2014/main" val="10000"/>
                  </a:ext>
                </a:extLst>
              </a:tr>
              <a:tr h="701489">
                <a:tc>
                  <a:txBody>
                    <a:bodyPr/>
                    <a:lstStyle/>
                    <a:p>
                      <a:r>
                        <a:rPr lang="en-US" sz="1200" b="1" dirty="0">
                          <a:latin typeface="Arial"/>
                          <a:cs typeface="Arial"/>
                        </a:rPr>
                        <a:t>Ceramic</a:t>
                      </a: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solidFill>
                      <a:schemeClr val="bg1">
                        <a:lumMod val="85000"/>
                      </a:schemeClr>
                    </a:solidFill>
                  </a:tcPr>
                </a:tc>
                <a:tc>
                  <a:txBody>
                    <a:bodyPr/>
                    <a:lstStyle/>
                    <a:p>
                      <a:endParaRPr lang="en-US" sz="12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solidFill>
                      <a:schemeClr val="bg1">
                        <a:lumMod val="85000"/>
                      </a:schemeClr>
                    </a:solidFill>
                  </a:tcPr>
                </a:tc>
                <a:tc>
                  <a:txBody>
                    <a:bodyPr/>
                    <a:lstStyle/>
                    <a:p>
                      <a:r>
                        <a:rPr lang="en-US" sz="1100" dirty="0">
                          <a:latin typeface="Arial"/>
                          <a:cs typeface="Arial"/>
                        </a:rPr>
                        <a:t>Small size, low cost, low</a:t>
                      </a:r>
                      <a:r>
                        <a:rPr lang="en-US" sz="1100" baseline="0" dirty="0">
                          <a:latin typeface="Arial"/>
                          <a:cs typeface="Arial"/>
                        </a:rPr>
                        <a:t> ESR, high ripple current rating</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i="0" dirty="0">
                          <a:latin typeface="Arial"/>
                          <a:cs typeface="Arial"/>
                        </a:rPr>
                        <a:t>DC bias effects, low capacitance, cracking</a:t>
                      </a: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1"/>
                  </a:ext>
                </a:extLst>
              </a:tr>
              <a:tr h="526712">
                <a:tc>
                  <a:txBody>
                    <a:bodyPr/>
                    <a:lstStyle/>
                    <a:p>
                      <a:r>
                        <a:rPr lang="en-US" sz="1200" b="1" dirty="0">
                          <a:latin typeface="Arial"/>
                          <a:cs typeface="Arial"/>
                        </a:rPr>
                        <a:t>Aluminum Electrolytic</a:t>
                      </a: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tcPr>
                </a:tc>
                <a:tc>
                  <a:txBody>
                    <a:bodyPr/>
                    <a:lstStyle/>
                    <a:p>
                      <a:endParaRPr lang="en-US" sz="12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tcPr>
                </a:tc>
                <a:tc>
                  <a:txBody>
                    <a:bodyPr/>
                    <a:lstStyle/>
                    <a:p>
                      <a:r>
                        <a:rPr lang="en-US" sz="1100" dirty="0">
                          <a:latin typeface="Arial"/>
                          <a:cs typeface="Arial"/>
                        </a:rPr>
                        <a:t>High capacitance,</a:t>
                      </a:r>
                      <a:r>
                        <a:rPr lang="en-US" sz="1100" baseline="0" dirty="0">
                          <a:latin typeface="Arial"/>
                          <a:cs typeface="Arial"/>
                        </a:rPr>
                        <a:t> low cost, good for high voltage</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latin typeface="Arial"/>
                          <a:cs typeface="Arial"/>
                        </a:rPr>
                        <a:t>High</a:t>
                      </a:r>
                      <a:r>
                        <a:rPr lang="en-US" sz="1100" baseline="0" dirty="0">
                          <a:latin typeface="Arial"/>
                          <a:cs typeface="Arial"/>
                        </a:rPr>
                        <a:t> ESR, low ripple current rating, temp issues, large size</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tcPr>
                </a:tc>
                <a:extLst>
                  <a:ext uri="{0D108BD9-81ED-4DB2-BD59-A6C34878D82A}">
                    <a16:rowId xmlns:a16="http://schemas.microsoft.com/office/drawing/2014/main" val="10002"/>
                  </a:ext>
                </a:extLst>
              </a:tr>
              <a:tr h="617220">
                <a:tc>
                  <a:txBody>
                    <a:bodyPr/>
                    <a:lstStyle/>
                    <a:p>
                      <a:r>
                        <a:rPr lang="en-US" sz="1200" b="1" dirty="0">
                          <a:latin typeface="Arial"/>
                          <a:cs typeface="Arial"/>
                        </a:rPr>
                        <a:t>Aluminum Polymer</a:t>
                      </a: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solidFill>
                      <a:schemeClr val="bg1">
                        <a:lumMod val="85000"/>
                      </a:schemeClr>
                    </a:solidFill>
                  </a:tcPr>
                </a:tc>
                <a:tc>
                  <a:txBody>
                    <a:bodyPr/>
                    <a:lstStyle/>
                    <a:p>
                      <a:endParaRPr lang="en-US" sz="12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solidFill>
                      <a:schemeClr val="bg1">
                        <a:lumMod val="85000"/>
                      </a:schemeClr>
                    </a:solidFill>
                  </a:tcPr>
                </a:tc>
                <a:tc>
                  <a:txBody>
                    <a:bodyPr/>
                    <a:lstStyle/>
                    <a:p>
                      <a:r>
                        <a:rPr lang="en-US" sz="1100" dirty="0">
                          <a:latin typeface="Arial"/>
                          <a:cs typeface="Arial"/>
                        </a:rPr>
                        <a:t>High capacitance, low</a:t>
                      </a:r>
                      <a:r>
                        <a:rPr lang="en-US" sz="1100" baseline="0" dirty="0">
                          <a:latin typeface="Arial"/>
                          <a:cs typeface="Arial"/>
                        </a:rPr>
                        <a:t> ESR, high ripple current rating</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solidFill>
                      <a:schemeClr val="bg1">
                        <a:lumMod val="85000"/>
                      </a:schemeClr>
                    </a:solidFill>
                  </a:tcPr>
                </a:tc>
                <a:tc>
                  <a:txBody>
                    <a:bodyPr/>
                    <a:lstStyle/>
                    <a:p>
                      <a:r>
                        <a:rPr lang="en-US" sz="1100" dirty="0">
                          <a:latin typeface="Arial"/>
                          <a:cs typeface="Arial"/>
                        </a:rPr>
                        <a:t>Expensive, fewer manufacturers, large size, voltage rating</a:t>
                      </a: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3"/>
                  </a:ext>
                </a:extLst>
              </a:tr>
              <a:tr h="571500">
                <a:tc>
                  <a:txBody>
                    <a:bodyPr/>
                    <a:lstStyle/>
                    <a:p>
                      <a:r>
                        <a:rPr lang="en-US" sz="1200" b="1" dirty="0">
                          <a:latin typeface="Arial"/>
                          <a:cs typeface="Arial"/>
                        </a:rPr>
                        <a:t>Tantalum Polymer</a:t>
                      </a: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B w="12700" cap="flat" cmpd="sng" algn="ctr">
                      <a:solidFill>
                        <a:srgbClr val="BFBFBF"/>
                      </a:solidFill>
                      <a:prstDash val="solid"/>
                      <a:round/>
                      <a:headEnd type="none" w="med" len="med"/>
                      <a:tailEnd type="none" w="med" len="med"/>
                    </a:lnB>
                  </a:tcPr>
                </a:tc>
                <a:tc>
                  <a:txBody>
                    <a:bodyPr/>
                    <a:lstStyle/>
                    <a:p>
                      <a:endParaRPr lang="en-US" sz="12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B w="12700" cap="flat" cmpd="sng" algn="ctr">
                      <a:solidFill>
                        <a:srgbClr val="BFBFBF"/>
                      </a:solidFill>
                      <a:prstDash val="solid"/>
                      <a:round/>
                      <a:headEnd type="none" w="med" len="med"/>
                      <a:tailEnd type="none" w="med" len="med"/>
                    </a:lnB>
                  </a:tcPr>
                </a:tc>
                <a:tc>
                  <a:txBody>
                    <a:bodyPr/>
                    <a:lstStyle/>
                    <a:p>
                      <a:r>
                        <a:rPr lang="en-US" sz="1100" dirty="0">
                          <a:latin typeface="Arial"/>
                          <a:cs typeface="Arial"/>
                        </a:rPr>
                        <a:t>High capacitance, low</a:t>
                      </a:r>
                      <a:r>
                        <a:rPr lang="en-US" sz="1100" baseline="0" dirty="0">
                          <a:latin typeface="Arial"/>
                          <a:cs typeface="Arial"/>
                        </a:rPr>
                        <a:t> ESR, high ripple current rating, small size</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B w="12700" cap="flat" cmpd="sng" algn="ctr">
                      <a:solidFill>
                        <a:srgbClr val="BFBFBF"/>
                      </a:solidFill>
                      <a:prstDash val="solid"/>
                      <a:round/>
                      <a:headEnd type="none" w="med" len="med"/>
                      <a:tailEnd type="none" w="med" len="med"/>
                    </a:lnB>
                  </a:tcPr>
                </a:tc>
                <a:tc>
                  <a:txBody>
                    <a:bodyPr/>
                    <a:lstStyle/>
                    <a:p>
                      <a:r>
                        <a:rPr lang="en-US" sz="1100" dirty="0">
                          <a:latin typeface="Arial"/>
                          <a:cs typeface="Arial"/>
                        </a:rPr>
                        <a:t>Expensive, fewer manufacturers, voltage rating</a:t>
                      </a: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54862" y="3283312"/>
            <a:ext cx="969580" cy="525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66247" y="3899843"/>
            <a:ext cx="969580" cy="525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044702" y="2810314"/>
            <a:ext cx="898463"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044700" y="2080652"/>
            <a:ext cx="969582" cy="59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336211" y="769908"/>
            <a:ext cx="8333887" cy="646323"/>
          </a:xfrm>
          <a:prstGeom prst="rect">
            <a:avLst/>
          </a:prstGeom>
          <a:noFill/>
        </p:spPr>
        <p:txBody>
          <a:bodyPr wrap="square" lIns="91431" tIns="45716" rIns="91431" bIns="45716" rtlCol="0">
            <a:spAutoFit/>
          </a:bodyPr>
          <a:lstStyle/>
          <a:p>
            <a:r>
              <a:rPr lang="en-US" b="1" dirty="0">
                <a:latin typeface="Arial"/>
                <a:cs typeface="Arial"/>
              </a:rPr>
              <a:t>Output capacitors will determine output ripple, transient response and greatly impact the compensation</a:t>
            </a:r>
            <a:endParaRPr lang="en-US" b="1" dirty="0">
              <a:latin typeface="Arial"/>
              <a:ea typeface="Cambria Math"/>
              <a:cs typeface="Arial"/>
            </a:endParaRPr>
          </a:p>
        </p:txBody>
      </p:sp>
      <p:pic>
        <p:nvPicPr>
          <p:cNvPr id="14" name="Picture 13" descr="TechDays-logo-4c-2.ep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2679" y="205980"/>
            <a:ext cx="2389893" cy="542152"/>
          </a:xfrm>
          <a:prstGeom prst="rect">
            <a:avLst/>
          </a:prstGeom>
        </p:spPr>
      </p:pic>
    </p:spTree>
    <p:extLst>
      <p:ext uri="{BB962C8B-B14F-4D97-AF65-F5344CB8AC3E}">
        <p14:creationId xmlns:p14="http://schemas.microsoft.com/office/powerpoint/2010/main" val="2991968130"/>
      </p:ext>
    </p:extLst>
  </p:cSld>
  <p:clrMapOvr>
    <a:masterClrMapping/>
  </p:clrMapOvr>
  <mc:AlternateContent xmlns:mc="http://schemas.openxmlformats.org/markup-compatibility/2006" xmlns:p14="http://schemas.microsoft.com/office/powerpoint/2010/main">
    <mc:Choice Requires="p14">
      <p:transition spd="slow" p14:dur="2000" advTm="124610"/>
    </mc:Choice>
    <mc:Fallback xmlns="">
      <p:transition spd="slow" advTm="12461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1" y="205981"/>
            <a:ext cx="4761781" cy="569843"/>
          </a:xfrm>
          <a:prstGeom prst="rect">
            <a:avLst/>
          </a:prstGeom>
        </p:spPr>
        <p:txBody>
          <a:bodyPr lIns="91431" tIns="45716" rIns="91431" bIns="45716" anchor="t" anchorCtr="0">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Output Inductors</a:t>
            </a:r>
          </a:p>
        </p:txBody>
      </p:sp>
      <p:sp>
        <p:nvSpPr>
          <p:cNvPr id="19" name="TextBox 18"/>
          <p:cNvSpPr txBox="1"/>
          <p:nvPr/>
        </p:nvSpPr>
        <p:spPr>
          <a:xfrm>
            <a:off x="8109075" y="4491168"/>
            <a:ext cx="816415" cy="276991"/>
          </a:xfrm>
          <a:prstGeom prst="rect">
            <a:avLst/>
          </a:prstGeom>
          <a:noFill/>
        </p:spPr>
        <p:txBody>
          <a:bodyPr wrap="square" lIns="91431" tIns="45716" rIns="91431" bIns="45716" rtlCol="0">
            <a:spAutoFit/>
          </a:bodyPr>
          <a:lstStyle/>
          <a:p>
            <a:pPr algn="r"/>
            <a:r>
              <a:rPr lang="en-US" sz="1200" b="1" dirty="0">
                <a:latin typeface="Arial"/>
                <a:cs typeface="Arial"/>
              </a:rPr>
              <a:t>1-18</a:t>
            </a:r>
          </a:p>
        </p:txBody>
      </p:sp>
      <p:sp>
        <p:nvSpPr>
          <p:cNvPr id="10" name="TextBox 9"/>
          <p:cNvSpPr txBox="1"/>
          <p:nvPr/>
        </p:nvSpPr>
        <p:spPr>
          <a:xfrm>
            <a:off x="336209" y="775825"/>
            <a:ext cx="7531441" cy="646323"/>
          </a:xfrm>
          <a:prstGeom prst="rect">
            <a:avLst/>
          </a:prstGeom>
          <a:noFill/>
        </p:spPr>
        <p:txBody>
          <a:bodyPr wrap="square" lIns="91431" tIns="45716" rIns="91431" bIns="45716" rtlCol="0">
            <a:spAutoFit/>
          </a:bodyPr>
          <a:lstStyle/>
          <a:p>
            <a:r>
              <a:rPr lang="en-US" b="1" dirty="0">
                <a:latin typeface="Arial"/>
                <a:cs typeface="Arial"/>
              </a:rPr>
              <a:t>Output inductors will also determine output ripple, transient response and greatly impact the compensation</a:t>
            </a:r>
            <a:endParaRPr lang="en-US" dirty="0">
              <a:ea typeface="Cambria Math"/>
            </a:endParaRPr>
          </a:p>
        </p:txBody>
      </p:sp>
      <p:graphicFrame>
        <p:nvGraphicFramePr>
          <p:cNvPr id="11" name="Table 10"/>
          <p:cNvGraphicFramePr>
            <a:graphicFrameLocks noGrp="1"/>
          </p:cNvGraphicFramePr>
          <p:nvPr>
            <p:extLst>
              <p:ext uri="{D42A27DB-BD31-4B8C-83A1-F6EECF244321}">
                <p14:modId xmlns:p14="http://schemas.microsoft.com/office/powerpoint/2010/main" val="1623036238"/>
              </p:ext>
            </p:extLst>
          </p:nvPr>
        </p:nvGraphicFramePr>
        <p:xfrm>
          <a:off x="501042" y="1384540"/>
          <a:ext cx="8016240" cy="3108960"/>
        </p:xfrm>
        <a:graphic>
          <a:graphicData uri="http://schemas.openxmlformats.org/drawingml/2006/table">
            <a:tbl>
              <a:tblPr firstRow="1" bandRow="1">
                <a:tableStyleId>{9D7B26C5-4107-4FEC-AEDC-1716B250A1EF}</a:tableStyleId>
              </a:tblPr>
              <a:tblGrid>
                <a:gridCol w="1563712">
                  <a:extLst>
                    <a:ext uri="{9D8B030D-6E8A-4147-A177-3AD203B41FA5}">
                      <a16:colId xmlns:a16="http://schemas.microsoft.com/office/drawing/2014/main" val="20000"/>
                    </a:ext>
                  </a:extLst>
                </a:gridCol>
                <a:gridCol w="1590397">
                  <a:extLst>
                    <a:ext uri="{9D8B030D-6E8A-4147-A177-3AD203B41FA5}">
                      <a16:colId xmlns:a16="http://schemas.microsoft.com/office/drawing/2014/main" val="20001"/>
                    </a:ext>
                  </a:extLst>
                </a:gridCol>
                <a:gridCol w="2724486">
                  <a:extLst>
                    <a:ext uri="{9D8B030D-6E8A-4147-A177-3AD203B41FA5}">
                      <a16:colId xmlns:a16="http://schemas.microsoft.com/office/drawing/2014/main" val="20002"/>
                    </a:ext>
                  </a:extLst>
                </a:gridCol>
                <a:gridCol w="2137645">
                  <a:extLst>
                    <a:ext uri="{9D8B030D-6E8A-4147-A177-3AD203B41FA5}">
                      <a16:colId xmlns:a16="http://schemas.microsoft.com/office/drawing/2014/main" val="20003"/>
                    </a:ext>
                  </a:extLst>
                </a:gridCol>
              </a:tblGrid>
              <a:tr h="662940">
                <a:tc>
                  <a:txBody>
                    <a:bodyPr/>
                    <a:lstStyle/>
                    <a:p>
                      <a:r>
                        <a:rPr lang="en-US" sz="2000" dirty="0">
                          <a:solidFill>
                            <a:schemeClr val="bg1"/>
                          </a:solidFill>
                          <a:latin typeface="Arial"/>
                          <a:cs typeface="Arial"/>
                        </a:rPr>
                        <a:t>Type of Cap</a:t>
                      </a:r>
                    </a:p>
                  </a:txBody>
                  <a:tcPr marT="34290" marB="34290">
                    <a:lnB w="12700" cap="flat" cmpd="sng" algn="ctr">
                      <a:solidFill>
                        <a:srgbClr val="BFBFBF"/>
                      </a:solidFill>
                      <a:prstDash val="solid"/>
                      <a:round/>
                      <a:headEnd type="none" w="med" len="med"/>
                      <a:tailEnd type="none" w="med" len="med"/>
                    </a:lnB>
                    <a:solidFill>
                      <a:srgbClr val="C72124"/>
                    </a:solidFill>
                  </a:tcPr>
                </a:tc>
                <a:tc>
                  <a:txBody>
                    <a:bodyPr/>
                    <a:lstStyle/>
                    <a:p>
                      <a:endParaRPr lang="en-US" sz="2000" dirty="0">
                        <a:solidFill>
                          <a:schemeClr val="bg1"/>
                        </a:solidFill>
                        <a:latin typeface="Arial"/>
                        <a:cs typeface="Arial"/>
                      </a:endParaRPr>
                    </a:p>
                  </a:txBody>
                  <a:tcPr marT="34290" marB="34290">
                    <a:lnB w="12700" cap="flat" cmpd="sng" algn="ctr">
                      <a:solidFill>
                        <a:srgbClr val="BFBFBF"/>
                      </a:solidFill>
                      <a:prstDash val="solid"/>
                      <a:round/>
                      <a:headEnd type="none" w="med" len="med"/>
                      <a:tailEnd type="none" w="med" len="med"/>
                    </a:lnB>
                    <a:solidFill>
                      <a:srgbClr val="C72124"/>
                    </a:solidFill>
                  </a:tcPr>
                </a:tc>
                <a:tc>
                  <a:txBody>
                    <a:bodyPr/>
                    <a:lstStyle/>
                    <a:p>
                      <a:r>
                        <a:rPr lang="en-US" sz="2000" dirty="0">
                          <a:solidFill>
                            <a:schemeClr val="bg1"/>
                          </a:solidFill>
                          <a:latin typeface="Arial"/>
                          <a:cs typeface="Arial"/>
                        </a:rPr>
                        <a:t>Advantages</a:t>
                      </a:r>
                    </a:p>
                  </a:txBody>
                  <a:tcPr marT="34290" marB="34290">
                    <a:lnB w="12700" cap="flat" cmpd="sng" algn="ctr">
                      <a:solidFill>
                        <a:srgbClr val="BFBFBF"/>
                      </a:solidFill>
                      <a:prstDash val="solid"/>
                      <a:round/>
                      <a:headEnd type="none" w="med" len="med"/>
                      <a:tailEnd type="none" w="med" len="med"/>
                    </a:lnB>
                    <a:solidFill>
                      <a:srgbClr val="C72124"/>
                    </a:solidFill>
                  </a:tcPr>
                </a:tc>
                <a:tc>
                  <a:txBody>
                    <a:bodyPr/>
                    <a:lstStyle/>
                    <a:p>
                      <a:r>
                        <a:rPr lang="en-US" sz="2000" dirty="0">
                          <a:solidFill>
                            <a:schemeClr val="bg1"/>
                          </a:solidFill>
                          <a:latin typeface="Arial"/>
                          <a:cs typeface="Arial"/>
                        </a:rPr>
                        <a:t>Disadvantages</a:t>
                      </a:r>
                    </a:p>
                  </a:txBody>
                  <a:tcPr marT="34290" marB="34290">
                    <a:lnB w="12700" cap="flat" cmpd="sng" algn="ctr">
                      <a:solidFill>
                        <a:srgbClr val="BFBFBF"/>
                      </a:solidFill>
                      <a:prstDash val="solid"/>
                      <a:round/>
                      <a:headEnd type="none" w="med" len="med"/>
                      <a:tailEnd type="none" w="med" len="med"/>
                    </a:lnB>
                    <a:solidFill>
                      <a:srgbClr val="C72124"/>
                    </a:solidFill>
                  </a:tcPr>
                </a:tc>
                <a:extLst>
                  <a:ext uri="{0D108BD9-81ED-4DB2-BD59-A6C34878D82A}">
                    <a16:rowId xmlns:a16="http://schemas.microsoft.com/office/drawing/2014/main" val="10000"/>
                  </a:ext>
                </a:extLst>
              </a:tr>
              <a:tr h="548640">
                <a:tc>
                  <a:txBody>
                    <a:bodyPr/>
                    <a:lstStyle/>
                    <a:p>
                      <a:r>
                        <a:rPr lang="en-US" sz="1200" b="1" dirty="0">
                          <a:latin typeface="Arial"/>
                          <a:cs typeface="Arial"/>
                        </a:rPr>
                        <a:t>Drum Core</a:t>
                      </a: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chemeClr val="bg1">
                        <a:lumMod val="85000"/>
                      </a:schemeClr>
                    </a:solidFill>
                  </a:tcPr>
                </a:tc>
                <a:tc>
                  <a:txBody>
                    <a:bodyPr/>
                    <a:lstStyle/>
                    <a:p>
                      <a:endParaRPr lang="en-US" sz="12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chemeClr val="bg1">
                        <a:lumMod val="85000"/>
                      </a:schemeClr>
                    </a:solidFill>
                  </a:tcPr>
                </a:tc>
                <a:tc>
                  <a:txBody>
                    <a:bodyPr/>
                    <a:lstStyle/>
                    <a:p>
                      <a:r>
                        <a:rPr lang="en-US" sz="1100" b="0" i="0" u="none" strike="noStrike" kern="1200" baseline="0" dirty="0">
                          <a:solidFill>
                            <a:schemeClr val="tx1"/>
                          </a:solidFill>
                          <a:latin typeface="Arial"/>
                          <a:ea typeface="+mn-ea"/>
                          <a:cs typeface="Arial"/>
                        </a:rPr>
                        <a:t>Low cost, many vendors,</a:t>
                      </a:r>
                    </a:p>
                    <a:p>
                      <a:r>
                        <a:rPr lang="en-US" sz="1100" b="0" i="0" u="none" strike="noStrike" kern="1200" baseline="0" dirty="0">
                          <a:solidFill>
                            <a:schemeClr val="tx1"/>
                          </a:solidFill>
                          <a:latin typeface="Arial"/>
                          <a:ea typeface="+mn-ea"/>
                          <a:cs typeface="Arial"/>
                        </a:rPr>
                        <a:t>high </a:t>
                      </a:r>
                      <a:r>
                        <a:rPr lang="en-US" sz="1100" b="0" i="0" u="none" strike="noStrike" kern="1200" baseline="0" dirty="0" err="1">
                          <a:solidFill>
                            <a:schemeClr val="tx1"/>
                          </a:solidFill>
                          <a:latin typeface="Arial"/>
                          <a:ea typeface="+mn-ea"/>
                          <a:cs typeface="Arial"/>
                        </a:rPr>
                        <a:t>Isat</a:t>
                      </a:r>
                      <a:r>
                        <a:rPr lang="en-US" sz="1100" b="0" i="0" u="none" strike="noStrike" kern="1200" baseline="0" dirty="0">
                          <a:solidFill>
                            <a:schemeClr val="tx1"/>
                          </a:solidFill>
                          <a:latin typeface="Arial"/>
                          <a:ea typeface="+mn-ea"/>
                          <a:cs typeface="Arial"/>
                        </a:rPr>
                        <a:t>, higher inductances</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chemeClr val="bg1">
                        <a:lumMod val="85000"/>
                      </a:schemeClr>
                    </a:solidFill>
                  </a:tcPr>
                </a:tc>
                <a:tc>
                  <a:txBody>
                    <a:bodyPr/>
                    <a:lstStyle/>
                    <a:p>
                      <a:r>
                        <a:rPr lang="en-US" sz="1100" b="0" i="0" u="none" strike="noStrike" kern="1200" baseline="0" dirty="0">
                          <a:solidFill>
                            <a:schemeClr val="tx1"/>
                          </a:solidFill>
                          <a:latin typeface="Arial"/>
                          <a:ea typeface="+mn-ea"/>
                          <a:cs typeface="Arial"/>
                        </a:rPr>
                        <a:t>Can be unshielded, high core loss, high DCR, hard </a:t>
                      </a:r>
                      <a:r>
                        <a:rPr lang="en-US" sz="1100" b="0" i="0" u="none" strike="noStrike" kern="1200" baseline="0" dirty="0" err="1">
                          <a:solidFill>
                            <a:schemeClr val="tx1"/>
                          </a:solidFill>
                          <a:latin typeface="Arial"/>
                          <a:ea typeface="+mn-ea"/>
                          <a:cs typeface="Arial"/>
                        </a:rPr>
                        <a:t>Isat</a:t>
                      </a:r>
                      <a:endParaRPr lang="en-US" sz="1100" i="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731520">
                <a:tc>
                  <a:txBody>
                    <a:bodyPr/>
                    <a:lstStyle/>
                    <a:p>
                      <a:r>
                        <a:rPr lang="en-US" sz="1200" b="1" dirty="0">
                          <a:latin typeface="Arial"/>
                          <a:cs typeface="Arial"/>
                        </a:rPr>
                        <a:t>Molded Core</a:t>
                      </a: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endParaRPr lang="en-US" sz="12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r>
                        <a:rPr lang="en-US" sz="1100" b="0" i="0" u="none" strike="noStrike" kern="1200" baseline="0" dirty="0">
                          <a:solidFill>
                            <a:schemeClr val="tx1"/>
                          </a:solidFill>
                          <a:latin typeface="Arial"/>
                          <a:ea typeface="+mn-ea"/>
                          <a:cs typeface="Arial"/>
                        </a:rPr>
                        <a:t>Very high </a:t>
                      </a:r>
                      <a:r>
                        <a:rPr lang="en-US" sz="1100" b="0" i="0" u="none" strike="noStrike" kern="1200" baseline="0" dirty="0" err="1">
                          <a:solidFill>
                            <a:schemeClr val="tx1"/>
                          </a:solidFill>
                          <a:latin typeface="Arial"/>
                          <a:ea typeface="+mn-ea"/>
                          <a:cs typeface="Arial"/>
                        </a:rPr>
                        <a:t>Isat</a:t>
                      </a:r>
                      <a:r>
                        <a:rPr lang="en-US" sz="1100" b="0" i="0" u="none" strike="noStrike" kern="1200" baseline="0" dirty="0">
                          <a:solidFill>
                            <a:schemeClr val="tx1"/>
                          </a:solidFill>
                          <a:latin typeface="Arial"/>
                          <a:ea typeface="+mn-ea"/>
                          <a:cs typeface="Arial"/>
                        </a:rPr>
                        <a:t>, easy to shape into many sizes, shielded, soft </a:t>
                      </a:r>
                      <a:r>
                        <a:rPr lang="en-US" sz="1100" b="0" i="0" u="none" strike="noStrike" kern="1200" baseline="0" dirty="0" err="1">
                          <a:solidFill>
                            <a:schemeClr val="tx1"/>
                          </a:solidFill>
                          <a:latin typeface="Arial"/>
                          <a:ea typeface="+mn-ea"/>
                          <a:cs typeface="Arial"/>
                        </a:rPr>
                        <a:t>Isat</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tc>
                  <a:txBody>
                    <a:bodyPr/>
                    <a:lstStyle/>
                    <a:p>
                      <a:r>
                        <a:rPr lang="en-US" sz="1100" b="0" i="0" u="none" strike="noStrike" kern="1200" baseline="0" dirty="0">
                          <a:solidFill>
                            <a:schemeClr val="tx1"/>
                          </a:solidFill>
                          <a:latin typeface="Arial"/>
                          <a:ea typeface="+mn-ea"/>
                          <a:cs typeface="Arial"/>
                        </a:rPr>
                        <a:t>High core losses, low</a:t>
                      </a:r>
                    </a:p>
                    <a:p>
                      <a:r>
                        <a:rPr lang="en-US" sz="1100" b="0" i="0" u="none" strike="noStrike" kern="1200" baseline="0" dirty="0">
                          <a:solidFill>
                            <a:schemeClr val="tx1"/>
                          </a:solidFill>
                          <a:latin typeface="Arial"/>
                          <a:ea typeface="+mn-ea"/>
                          <a:cs typeface="Arial"/>
                        </a:rPr>
                        <a:t>inductance range</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tcPr>
                </a:tc>
                <a:extLst>
                  <a:ext uri="{0D108BD9-81ED-4DB2-BD59-A6C34878D82A}">
                    <a16:rowId xmlns:a16="http://schemas.microsoft.com/office/drawing/2014/main" val="10002"/>
                  </a:ext>
                </a:extLst>
              </a:tr>
              <a:tr h="586740">
                <a:tc>
                  <a:txBody>
                    <a:bodyPr/>
                    <a:lstStyle/>
                    <a:p>
                      <a:r>
                        <a:rPr lang="en-US" sz="1200" b="1" dirty="0">
                          <a:latin typeface="Arial"/>
                          <a:cs typeface="Arial"/>
                        </a:rPr>
                        <a:t>Shaped</a:t>
                      </a:r>
                      <a:r>
                        <a:rPr lang="en-US" sz="1200" b="1" baseline="0" dirty="0">
                          <a:latin typeface="Arial"/>
                          <a:cs typeface="Arial"/>
                        </a:rPr>
                        <a:t> Core</a:t>
                      </a:r>
                      <a:endParaRPr lang="en-US" sz="1200" b="1"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D9D9D9"/>
                    </a:solidFill>
                  </a:tcPr>
                </a:tc>
                <a:tc>
                  <a:txBody>
                    <a:bodyPr/>
                    <a:lstStyle/>
                    <a:p>
                      <a:endParaRPr lang="en-US" sz="12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D9D9D9"/>
                    </a:solidFill>
                  </a:tcPr>
                </a:tc>
                <a:tc>
                  <a:txBody>
                    <a:bodyPr/>
                    <a:lstStyle/>
                    <a:p>
                      <a:r>
                        <a:rPr lang="en-US" sz="1100" b="0" i="0" u="none" strike="noStrike" kern="1200" baseline="0" dirty="0">
                          <a:solidFill>
                            <a:schemeClr val="tx1"/>
                          </a:solidFill>
                          <a:latin typeface="Arial"/>
                          <a:ea typeface="+mn-ea"/>
                          <a:cs typeface="Arial"/>
                        </a:rPr>
                        <a:t>Low core loss, low DCR, high current, shielded, high inductance range</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D9D9D9"/>
                    </a:solidFill>
                  </a:tcPr>
                </a:tc>
                <a:tc>
                  <a:txBody>
                    <a:bodyPr/>
                    <a:lstStyle/>
                    <a:p>
                      <a:r>
                        <a:rPr lang="en-US" sz="1100" b="0" i="0" u="none" strike="noStrike" kern="1200" baseline="0" dirty="0">
                          <a:solidFill>
                            <a:schemeClr val="tx1"/>
                          </a:solidFill>
                          <a:latin typeface="Arial"/>
                          <a:ea typeface="+mn-ea"/>
                          <a:cs typeface="Arial"/>
                        </a:rPr>
                        <a:t>High cost, hard </a:t>
                      </a:r>
                      <a:r>
                        <a:rPr lang="en-US" sz="1100" b="0" i="0" u="none" strike="noStrike" kern="1200" baseline="0" dirty="0" err="1">
                          <a:solidFill>
                            <a:schemeClr val="tx1"/>
                          </a:solidFill>
                          <a:latin typeface="Arial"/>
                          <a:ea typeface="+mn-ea"/>
                          <a:cs typeface="Arial"/>
                        </a:rPr>
                        <a:t>Isat</a:t>
                      </a:r>
                      <a:r>
                        <a:rPr lang="en-US" sz="1100" b="0" i="0" u="none" strike="noStrike" kern="1200" baseline="0" dirty="0">
                          <a:solidFill>
                            <a:schemeClr val="tx1"/>
                          </a:solidFill>
                          <a:latin typeface="Arial"/>
                          <a:ea typeface="+mn-ea"/>
                          <a:cs typeface="Arial"/>
                        </a:rPr>
                        <a:t>, not suitable for low profile</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563880">
                <a:tc>
                  <a:txBody>
                    <a:bodyPr/>
                    <a:lstStyle/>
                    <a:p>
                      <a:r>
                        <a:rPr lang="en-US" sz="1200" b="1" dirty="0">
                          <a:latin typeface="Arial"/>
                          <a:cs typeface="Arial"/>
                        </a:rPr>
                        <a:t>Power Bead</a:t>
                      </a: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endParaRPr lang="en-US" sz="12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r>
                        <a:rPr lang="en-US" sz="1100" b="0" i="0" u="none" strike="noStrike" kern="1200" baseline="0" dirty="0">
                          <a:solidFill>
                            <a:schemeClr val="tx1"/>
                          </a:solidFill>
                          <a:latin typeface="Arial"/>
                          <a:ea typeface="+mn-ea"/>
                          <a:cs typeface="Arial"/>
                        </a:rPr>
                        <a:t>Low core loss, low DCR,</a:t>
                      </a:r>
                    </a:p>
                    <a:p>
                      <a:r>
                        <a:rPr lang="en-US" sz="1100" b="0" i="0" u="none" strike="noStrike" kern="1200" baseline="0" dirty="0">
                          <a:solidFill>
                            <a:schemeClr val="tx1"/>
                          </a:solidFill>
                          <a:latin typeface="Arial"/>
                          <a:ea typeface="+mn-ea"/>
                          <a:cs typeface="Arial"/>
                        </a:rPr>
                        <a:t>excellent for multiphase</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r>
                        <a:rPr lang="en-US" sz="1100" b="0" i="0" u="none" strike="noStrike" kern="1200" baseline="0" dirty="0">
                          <a:solidFill>
                            <a:schemeClr val="tx1"/>
                          </a:solidFill>
                          <a:latin typeface="Arial"/>
                          <a:ea typeface="+mn-ea"/>
                          <a:cs typeface="Arial"/>
                        </a:rPr>
                        <a:t>Low inductance, hard </a:t>
                      </a:r>
                      <a:r>
                        <a:rPr lang="en-US" sz="1100" b="0" i="0" u="none" strike="noStrike" kern="1200" baseline="0" dirty="0" err="1">
                          <a:solidFill>
                            <a:schemeClr val="tx1"/>
                          </a:solidFill>
                          <a:latin typeface="Arial"/>
                          <a:ea typeface="+mn-ea"/>
                          <a:cs typeface="Arial"/>
                        </a:rPr>
                        <a:t>Isat</a:t>
                      </a:r>
                      <a:endParaRPr lang="en-US" sz="1100" dirty="0">
                        <a:latin typeface="Arial"/>
                        <a:cs typeface="Arial"/>
                      </a:endParaRPr>
                    </a:p>
                  </a:txBody>
                  <a:tcPr marT="34290" marB="3429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2"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92145" y="2026576"/>
            <a:ext cx="466725" cy="456764"/>
          </a:xfrm>
          <a:prstGeom prst="rect">
            <a:avLst/>
          </a:prstGeom>
          <a:noFill/>
          <a:ln w="9525">
            <a:noFill/>
            <a:miter lim="800000"/>
            <a:headEnd/>
            <a:tailEnd/>
          </a:ln>
        </p:spPr>
      </p:pic>
      <p:pic>
        <p:nvPicPr>
          <p:cNvPr id="13"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702153" y="2060290"/>
            <a:ext cx="818122" cy="389335"/>
          </a:xfrm>
          <a:prstGeom prst="rect">
            <a:avLst/>
          </a:prstGeom>
          <a:noFill/>
          <a:ln w="9525">
            <a:noFill/>
            <a:miter lim="800000"/>
            <a:headEnd/>
            <a:tailEnd/>
          </a:ln>
        </p:spPr>
      </p:pic>
      <p:pic>
        <p:nvPicPr>
          <p:cNvPr id="14"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89585" y="2573089"/>
            <a:ext cx="1290050" cy="595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2497264" y="3324895"/>
            <a:ext cx="569020" cy="426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7"/>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87104" y="3876540"/>
            <a:ext cx="762000" cy="498542"/>
          </a:xfrm>
          <a:prstGeom prst="rect">
            <a:avLst/>
          </a:prstGeom>
          <a:noFill/>
          <a:ln w="9525">
            <a:noFill/>
            <a:miter lim="800000"/>
            <a:headEnd/>
            <a:tailEnd/>
          </a:ln>
        </p:spPr>
      </p:pic>
      <p:pic>
        <p:nvPicPr>
          <p:cNvPr id="17" name="Picture 16" descr="TechDays-logo-4c-2.ep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2679" y="205980"/>
            <a:ext cx="2389893" cy="542152"/>
          </a:xfrm>
          <a:prstGeom prst="rect">
            <a:avLst/>
          </a:prstGeom>
        </p:spPr>
      </p:pic>
    </p:spTree>
    <p:extLst>
      <p:ext uri="{BB962C8B-B14F-4D97-AF65-F5344CB8AC3E}">
        <p14:creationId xmlns:p14="http://schemas.microsoft.com/office/powerpoint/2010/main" val="1241345385"/>
      </p:ext>
    </p:extLst>
  </p:cSld>
  <p:clrMapOvr>
    <a:masterClrMapping/>
  </p:clrMapOvr>
  <mc:AlternateContent xmlns:mc="http://schemas.openxmlformats.org/markup-compatibility/2006" xmlns:p14="http://schemas.microsoft.com/office/powerpoint/2010/main">
    <mc:Choice Requires="p14">
      <p:transition spd="slow" p14:dur="2000" advTm="131020"/>
    </mc:Choice>
    <mc:Fallback xmlns="">
      <p:transition spd="slow" advTm="131020"/>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457201" y="205981"/>
            <a:ext cx="4097547" cy="569843"/>
          </a:xfrm>
          <a:prstGeom prst="rect">
            <a:avLst/>
          </a:prstGeom>
        </p:spPr>
        <p:txBody>
          <a:bodyPr lIns="91431" tIns="45716" rIns="91431" bIns="45716" anchor="t" anchorCtr="0">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Filter AC Response</a:t>
            </a:r>
          </a:p>
        </p:txBody>
      </p:sp>
      <p:sp>
        <p:nvSpPr>
          <p:cNvPr id="9" name="TextBox 8"/>
          <p:cNvSpPr txBox="1"/>
          <p:nvPr/>
        </p:nvSpPr>
        <p:spPr>
          <a:xfrm>
            <a:off x="8026210" y="4386077"/>
            <a:ext cx="816415" cy="276991"/>
          </a:xfrm>
          <a:prstGeom prst="rect">
            <a:avLst/>
          </a:prstGeom>
          <a:noFill/>
        </p:spPr>
        <p:txBody>
          <a:bodyPr wrap="square" lIns="91431" tIns="45716" rIns="91431" bIns="45716" rtlCol="0">
            <a:spAutoFit/>
          </a:bodyPr>
          <a:lstStyle/>
          <a:p>
            <a:pPr algn="r"/>
            <a:r>
              <a:rPr lang="en-US" sz="1200" b="1" dirty="0">
                <a:latin typeface="Arial"/>
                <a:cs typeface="Arial"/>
              </a:rPr>
              <a:t>1-19</a:t>
            </a:r>
          </a:p>
        </p:txBody>
      </p:sp>
      <p:sp>
        <p:nvSpPr>
          <p:cNvPr id="7" name="TextBox 6"/>
          <p:cNvSpPr txBox="1"/>
          <p:nvPr/>
        </p:nvSpPr>
        <p:spPr>
          <a:xfrm>
            <a:off x="501044" y="3589708"/>
            <a:ext cx="3573118" cy="1200321"/>
          </a:xfrm>
          <a:prstGeom prst="rect">
            <a:avLst/>
          </a:prstGeom>
          <a:noFill/>
        </p:spPr>
        <p:txBody>
          <a:bodyPr wrap="square" lIns="91431" tIns="45716" rIns="91431" bIns="45716" rtlCol="0">
            <a:spAutoFit/>
          </a:bodyPr>
          <a:lstStyle/>
          <a:p>
            <a:pPr>
              <a:lnSpc>
                <a:spcPct val="150000"/>
              </a:lnSpc>
            </a:pPr>
            <a:r>
              <a:rPr lang="en-US" sz="1600" dirty="0">
                <a:latin typeface="Arial"/>
                <a:cs typeface="Arial"/>
              </a:rPr>
              <a:t>Corner frequency ~ 5 kHz</a:t>
            </a:r>
          </a:p>
          <a:p>
            <a:pPr>
              <a:lnSpc>
                <a:spcPct val="150000"/>
              </a:lnSpc>
            </a:pPr>
            <a:r>
              <a:rPr lang="en-US" sz="1600" dirty="0">
                <a:latin typeface="Arial"/>
                <a:cs typeface="Arial"/>
              </a:rPr>
              <a:t>ESR zero ~ 21 kHz</a:t>
            </a:r>
          </a:p>
          <a:p>
            <a:pPr>
              <a:lnSpc>
                <a:spcPct val="150000"/>
              </a:lnSpc>
            </a:pPr>
            <a:r>
              <a:rPr lang="en-US" sz="1600" dirty="0">
                <a:latin typeface="Arial"/>
                <a:cs typeface="Arial"/>
              </a:rPr>
              <a:t>ESL zero ~ 240 kHz</a:t>
            </a:r>
          </a:p>
        </p:txBody>
      </p:sp>
      <p:pic>
        <p:nvPicPr>
          <p:cNvPr id="3" name="Picture 2" descr="1-19_Che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604" y="775824"/>
            <a:ext cx="7476993" cy="2398094"/>
          </a:xfrm>
          <a:prstGeom prst="rect">
            <a:avLst/>
          </a:prstGeom>
        </p:spPr>
      </p:pic>
      <p:pic>
        <p:nvPicPr>
          <p:cNvPr id="5" name="Picture 4" descr="1-16_Chen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55318" y="3283101"/>
            <a:ext cx="4113433" cy="1310719"/>
          </a:xfrm>
          <a:prstGeom prst="rect">
            <a:avLst/>
          </a:prstGeom>
        </p:spPr>
      </p:pic>
      <p:pic>
        <p:nvPicPr>
          <p:cNvPr id="8" name="Picture 7" descr="TechDays-logo-4c-2.ep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2679" y="205980"/>
            <a:ext cx="2389893" cy="542152"/>
          </a:xfrm>
          <a:prstGeom prst="rect">
            <a:avLst/>
          </a:prstGeom>
        </p:spPr>
      </p:pic>
    </p:spTree>
    <p:extLst>
      <p:ext uri="{BB962C8B-B14F-4D97-AF65-F5344CB8AC3E}">
        <p14:creationId xmlns:p14="http://schemas.microsoft.com/office/powerpoint/2010/main" val="3135423308"/>
      </p:ext>
    </p:extLst>
  </p:cSld>
  <p:clrMapOvr>
    <a:masterClrMapping/>
  </p:clrMapOvr>
  <mc:AlternateContent xmlns:mc="http://schemas.openxmlformats.org/markup-compatibility/2006" xmlns:p14="http://schemas.microsoft.com/office/powerpoint/2010/main">
    <mc:Choice Requires="p14">
      <p:transition spd="slow" p14:dur="2000" advTm="74146"/>
    </mc:Choice>
    <mc:Fallback xmlns="">
      <p:transition spd="slow" advTm="74146"/>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txBox="1">
            <a:spLocks/>
          </p:cNvSpPr>
          <p:nvPr/>
        </p:nvSpPr>
        <p:spPr>
          <a:xfrm>
            <a:off x="457200" y="205980"/>
            <a:ext cx="3985404" cy="764492"/>
          </a:xfrm>
          <a:prstGeom prst="rect">
            <a:avLst/>
          </a:prstGeom>
        </p:spPr>
        <p:txBody>
          <a:bodyPr lIns="91431" tIns="45716" rIns="91431" bIns="45716" anchor="t" anchorCtr="0">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Filter Design for Transient Response</a:t>
            </a:r>
          </a:p>
        </p:txBody>
      </p:sp>
      <p:sp>
        <p:nvSpPr>
          <p:cNvPr id="13" name="TextBox 12"/>
          <p:cNvSpPr txBox="1"/>
          <p:nvPr/>
        </p:nvSpPr>
        <p:spPr>
          <a:xfrm>
            <a:off x="8146831" y="4491168"/>
            <a:ext cx="816415" cy="276991"/>
          </a:xfrm>
          <a:prstGeom prst="rect">
            <a:avLst/>
          </a:prstGeom>
          <a:noFill/>
        </p:spPr>
        <p:txBody>
          <a:bodyPr wrap="square" lIns="91431" tIns="45716" rIns="91431" bIns="45716" rtlCol="0">
            <a:spAutoFit/>
          </a:bodyPr>
          <a:lstStyle/>
          <a:p>
            <a:pPr algn="r"/>
            <a:r>
              <a:rPr lang="en-US" sz="1200" b="1" dirty="0">
                <a:latin typeface="Arial"/>
                <a:cs typeface="Arial"/>
              </a:rPr>
              <a:t>1-20</a:t>
            </a:r>
          </a:p>
        </p:txBody>
      </p:sp>
      <p:sp>
        <p:nvSpPr>
          <p:cNvPr id="6" name="Content Placeholder 2"/>
          <p:cNvSpPr txBox="1">
            <a:spLocks/>
          </p:cNvSpPr>
          <p:nvPr/>
        </p:nvSpPr>
        <p:spPr>
          <a:xfrm>
            <a:off x="521365" y="3435470"/>
            <a:ext cx="4993005" cy="1158654"/>
          </a:xfrm>
          <a:prstGeom prst="rect">
            <a:avLst/>
          </a:prstGeom>
        </p:spPr>
        <p:txBody>
          <a:bodyPr lIns="91431" tIns="45716" rIns="91431" bIns="45716"/>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Arial"/>
                <a:cs typeface="Arial"/>
              </a:rPr>
              <a:t>Select L for current slew rate</a:t>
            </a:r>
          </a:p>
          <a:p>
            <a:pPr>
              <a:buNone/>
            </a:pPr>
            <a:endParaRPr lang="en-US" sz="1600" dirty="0">
              <a:latin typeface="Arial"/>
              <a:cs typeface="Arial"/>
            </a:endParaRPr>
          </a:p>
          <a:p>
            <a:r>
              <a:rPr lang="en-US" sz="1600" dirty="0">
                <a:latin typeface="Arial"/>
                <a:cs typeface="Arial"/>
              </a:rPr>
              <a:t>Select capacitance VALUE based on support of output voltage while current is increasing</a:t>
            </a:r>
          </a:p>
          <a:p>
            <a:endParaRPr lang="en-US" sz="1600" dirty="0">
              <a:latin typeface="Arial"/>
              <a:cs typeface="Arial"/>
            </a:endParaRPr>
          </a:p>
          <a:p>
            <a:endParaRPr lang="en-US" sz="1600" dirty="0">
              <a:latin typeface="Arial"/>
              <a:cs typeface="Arial"/>
            </a:endParaRPr>
          </a:p>
          <a:p>
            <a:pPr marL="0" indent="0">
              <a:buNone/>
            </a:pPr>
            <a:endParaRPr lang="en-US" sz="1400" dirty="0">
              <a:latin typeface="Arial"/>
              <a:cs typeface="Aria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327645086"/>
              </p:ext>
            </p:extLst>
          </p:nvPr>
        </p:nvGraphicFramePr>
        <p:xfrm>
          <a:off x="6124529" y="3878580"/>
          <a:ext cx="2324100" cy="457200"/>
        </p:xfrm>
        <a:graphic>
          <a:graphicData uri="http://schemas.openxmlformats.org/presentationml/2006/ole">
            <mc:AlternateContent xmlns:mc="http://schemas.openxmlformats.org/markup-compatibility/2006">
              <mc:Choice xmlns:v="urn:schemas-microsoft-com:vml" Requires="v">
                <p:oleObj spid="_x0000_s14147" name="Equation" r:id="rId4" imgW="2313000" imgH="594000" progId="">
                  <p:embed/>
                </p:oleObj>
              </mc:Choice>
              <mc:Fallback>
                <p:oleObj name="Equation" r:id="rId4" imgW="2313000" imgH="594000" progId="">
                  <p:embed/>
                  <p:pic>
                    <p:nvPicPr>
                      <p:cNvPr id="0" name="Picture 6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4529" y="3878580"/>
                        <a:ext cx="23241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798847246"/>
              </p:ext>
            </p:extLst>
          </p:nvPr>
        </p:nvGraphicFramePr>
        <p:xfrm>
          <a:off x="6124529" y="3435470"/>
          <a:ext cx="2298700" cy="400050"/>
        </p:xfrm>
        <a:graphic>
          <a:graphicData uri="http://schemas.openxmlformats.org/presentationml/2006/ole">
            <mc:AlternateContent xmlns:mc="http://schemas.openxmlformats.org/markup-compatibility/2006">
              <mc:Choice xmlns:v="urn:schemas-microsoft-com:vml" Requires="v">
                <p:oleObj spid="_x0000_s14148" name="Equation" r:id="rId6" imgW="2285640" imgH="520920" progId="">
                  <p:embed/>
                </p:oleObj>
              </mc:Choice>
              <mc:Fallback>
                <p:oleObj name="Equation" r:id="rId6" imgW="2285640" imgH="520920" progId="">
                  <p:embed/>
                  <p:pic>
                    <p:nvPicPr>
                      <p:cNvPr id="0" name="Picture 6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4529" y="3435470"/>
                        <a:ext cx="229870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1-20_Cheng.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09699" y="1352191"/>
            <a:ext cx="6393508" cy="1954163"/>
          </a:xfrm>
          <a:prstGeom prst="rect">
            <a:avLst/>
          </a:prstGeom>
        </p:spPr>
      </p:pic>
      <p:pic>
        <p:nvPicPr>
          <p:cNvPr id="9" name="Picture 8" descr="TechDays-logo-4c-2.eps"/>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2679" y="205980"/>
            <a:ext cx="2389893" cy="542152"/>
          </a:xfrm>
          <a:prstGeom prst="rect">
            <a:avLst/>
          </a:prstGeom>
        </p:spPr>
      </p:pic>
    </p:spTree>
    <p:extLst>
      <p:ext uri="{BB962C8B-B14F-4D97-AF65-F5344CB8AC3E}">
        <p14:creationId xmlns:p14="http://schemas.microsoft.com/office/powerpoint/2010/main" val="1868484164"/>
      </p:ext>
    </p:extLst>
  </p:cSld>
  <p:clrMapOvr>
    <a:masterClrMapping/>
  </p:clrMapOvr>
  <mc:AlternateContent xmlns:mc="http://schemas.openxmlformats.org/markup-compatibility/2006" xmlns:p14="http://schemas.microsoft.com/office/powerpoint/2010/main">
    <mc:Choice Requires="p14">
      <p:transition spd="slow" p14:dur="2000" advTm="68400"/>
    </mc:Choice>
    <mc:Fallback xmlns="">
      <p:transition spd="slow" advTm="68400"/>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501042" y="717057"/>
            <a:ext cx="8307678" cy="4431974"/>
          </a:xfrm>
          <a:prstGeom prst="rect">
            <a:avLst/>
          </a:prstGeom>
          <a:noFill/>
        </p:spPr>
        <p:txBody>
          <a:bodyPr wrap="square" lIns="91431" tIns="45716" rIns="91431" bIns="45716" rtlCol="0">
            <a:spAutoFit/>
          </a:bodyPr>
          <a:lstStyle/>
          <a:p>
            <a:pPr marL="285722" indent="-285722">
              <a:lnSpc>
                <a:spcPct val="150000"/>
              </a:lnSpc>
              <a:buFont typeface="Arial"/>
              <a:buChar char="•"/>
            </a:pPr>
            <a:r>
              <a:rPr lang="en-US" sz="2000" dirty="0">
                <a:latin typeface="Arial"/>
                <a:cs typeface="Arial"/>
              </a:rPr>
              <a:t>Propagation delays limit the minimum controllable pulse width</a:t>
            </a:r>
          </a:p>
          <a:p>
            <a:pPr marL="285722" indent="-285722">
              <a:lnSpc>
                <a:spcPct val="150000"/>
              </a:lnSpc>
              <a:buFont typeface="Arial"/>
              <a:buChar char="•"/>
            </a:pPr>
            <a:r>
              <a:rPr lang="en-US" sz="2000" dirty="0">
                <a:latin typeface="Arial"/>
                <a:cs typeface="Arial"/>
              </a:rPr>
              <a:t>Below minimum controllable on-time, pulse skipping could occur</a:t>
            </a:r>
          </a:p>
          <a:p>
            <a:pPr marL="285722" indent="-285722">
              <a:lnSpc>
                <a:spcPct val="150000"/>
              </a:lnSpc>
              <a:buFont typeface="Arial"/>
              <a:buChar char="•"/>
            </a:pPr>
            <a:r>
              <a:rPr lang="en-US" sz="2000" dirty="0">
                <a:latin typeface="Arial"/>
                <a:cs typeface="Arial"/>
              </a:rPr>
              <a:t> </a:t>
            </a:r>
          </a:p>
          <a:p>
            <a:pPr marL="285722" indent="-285722">
              <a:lnSpc>
                <a:spcPct val="200000"/>
              </a:lnSpc>
              <a:buFont typeface="Arial"/>
              <a:buChar char="•"/>
            </a:pPr>
            <a:r>
              <a:rPr lang="en-US" sz="2000" dirty="0">
                <a:latin typeface="Arial"/>
                <a:cs typeface="Arial"/>
              </a:rPr>
              <a:t>Example – TPS40170, min on-time is 100 ns max</a:t>
            </a:r>
          </a:p>
          <a:p>
            <a:pPr marL="800020" lvl="1" indent="-342866">
              <a:buFont typeface="Lucida Grande"/>
              <a:buChar char="-"/>
            </a:pPr>
            <a:r>
              <a:rPr lang="en-US" sz="1600" dirty="0">
                <a:latin typeface="Arial"/>
                <a:cs typeface="Arial"/>
              </a:rPr>
              <a:t>V</a:t>
            </a:r>
            <a:r>
              <a:rPr lang="en-US" sz="1600" baseline="-25000" dirty="0">
                <a:latin typeface="Arial"/>
                <a:cs typeface="Arial"/>
              </a:rPr>
              <a:t>IN</a:t>
            </a:r>
            <a:r>
              <a:rPr lang="en-US" sz="1600" dirty="0">
                <a:latin typeface="Arial"/>
                <a:cs typeface="Arial"/>
              </a:rPr>
              <a:t> = 60 </a:t>
            </a:r>
            <a:r>
              <a:rPr lang="en-US" sz="1600" dirty="0" err="1">
                <a:latin typeface="Arial"/>
                <a:cs typeface="Arial"/>
              </a:rPr>
              <a:t>Vmax</a:t>
            </a:r>
            <a:endParaRPr lang="en-US" sz="1600" dirty="0">
              <a:latin typeface="Arial"/>
              <a:cs typeface="Arial"/>
            </a:endParaRPr>
          </a:p>
          <a:p>
            <a:pPr marL="800020" lvl="1" indent="-342866">
              <a:buFont typeface="Lucida Grande"/>
              <a:buChar char="-"/>
            </a:pPr>
            <a:r>
              <a:rPr lang="en-US" sz="1600" dirty="0">
                <a:latin typeface="Arial"/>
                <a:cs typeface="Arial"/>
              </a:rPr>
              <a:t>V</a:t>
            </a:r>
            <a:r>
              <a:rPr lang="en-US" sz="1600" baseline="-25000" dirty="0">
                <a:latin typeface="Arial"/>
                <a:cs typeface="Arial"/>
              </a:rPr>
              <a:t>OUT</a:t>
            </a:r>
            <a:r>
              <a:rPr lang="en-US" sz="1600" dirty="0">
                <a:latin typeface="Arial"/>
                <a:cs typeface="Arial"/>
              </a:rPr>
              <a:t> = 5 V or 3.3 V</a:t>
            </a:r>
          </a:p>
          <a:p>
            <a:pPr marL="800020" lvl="1" indent="-342866">
              <a:buFont typeface="Lucida Grande"/>
              <a:buChar char="-"/>
            </a:pPr>
            <a:r>
              <a:rPr lang="en-US" sz="1600" dirty="0">
                <a:latin typeface="Arial"/>
                <a:cs typeface="Arial"/>
              </a:rPr>
              <a:t>Frequency = 600 KHz (+10% shift)</a:t>
            </a:r>
          </a:p>
          <a:p>
            <a:pPr marL="800020" lvl="1" indent="-342866">
              <a:buFont typeface="Lucida Grande"/>
              <a:buChar char="-"/>
            </a:pPr>
            <a:endParaRPr lang="en-US" sz="1600" dirty="0">
              <a:latin typeface="Arial"/>
              <a:cs typeface="Arial"/>
            </a:endParaRPr>
          </a:p>
          <a:p>
            <a:pPr marL="800020" lvl="1" indent="-342866">
              <a:buFont typeface="Lucida Grande"/>
              <a:buChar char="-"/>
            </a:pPr>
            <a:endParaRPr lang="en-US" sz="1600" dirty="0">
              <a:latin typeface="Arial"/>
              <a:cs typeface="Arial"/>
            </a:endParaRPr>
          </a:p>
          <a:p>
            <a:pPr marL="800020" lvl="1" indent="-342866">
              <a:buFont typeface="Lucida Grande"/>
              <a:buChar char="-"/>
            </a:pPr>
            <a:endParaRPr lang="en-US" sz="1600" dirty="0">
              <a:latin typeface="Arial"/>
              <a:cs typeface="Arial"/>
            </a:endParaRPr>
          </a:p>
          <a:p>
            <a:pPr marL="800020" lvl="1" indent="-342866"/>
            <a:endParaRPr lang="en-US" sz="1600" dirty="0">
              <a:latin typeface="Arial"/>
              <a:cs typeface="Arial"/>
            </a:endParaRPr>
          </a:p>
          <a:p>
            <a:pPr marL="285722" indent="-285722">
              <a:buFont typeface="Arial"/>
              <a:buChar char="•"/>
            </a:pPr>
            <a:r>
              <a:rPr lang="fr-FR" sz="2000" dirty="0">
                <a:latin typeface="Arial"/>
                <a:cs typeface="Arial"/>
              </a:rPr>
              <a:t>For a 3.3 V output, the </a:t>
            </a:r>
            <a:r>
              <a:rPr lang="fr-FR" sz="2000" dirty="0" err="1">
                <a:latin typeface="Arial"/>
                <a:cs typeface="Arial"/>
              </a:rPr>
              <a:t>frequency</a:t>
            </a:r>
            <a:r>
              <a:rPr lang="fr-FR" sz="2000" dirty="0">
                <a:latin typeface="Arial"/>
                <a:cs typeface="Arial"/>
              </a:rPr>
              <a:t> </a:t>
            </a:r>
            <a:r>
              <a:rPr lang="fr-FR" sz="2000" dirty="0" err="1">
                <a:latin typeface="Arial"/>
                <a:cs typeface="Arial"/>
              </a:rPr>
              <a:t>would</a:t>
            </a:r>
            <a:r>
              <a:rPr lang="fr-FR" sz="2000" dirty="0">
                <a:latin typeface="Arial"/>
                <a:cs typeface="Arial"/>
              </a:rPr>
              <a:t> </a:t>
            </a:r>
            <a:r>
              <a:rPr lang="fr-FR" sz="2000" dirty="0" err="1">
                <a:latin typeface="Arial"/>
                <a:cs typeface="Arial"/>
              </a:rPr>
              <a:t>need</a:t>
            </a:r>
            <a:r>
              <a:rPr lang="fr-FR" sz="2000" dirty="0">
                <a:latin typeface="Arial"/>
                <a:cs typeface="Arial"/>
              </a:rPr>
              <a:t> to </a:t>
            </a:r>
            <a:r>
              <a:rPr lang="fr-FR" sz="2000" dirty="0" err="1">
                <a:latin typeface="Arial"/>
                <a:cs typeface="Arial"/>
              </a:rPr>
              <a:t>be</a:t>
            </a:r>
            <a:r>
              <a:rPr lang="fr-FR" sz="2000" dirty="0">
                <a:latin typeface="Arial"/>
                <a:cs typeface="Arial"/>
              </a:rPr>
              <a:t> </a:t>
            </a:r>
            <a:r>
              <a:rPr lang="fr-FR" sz="2000" dirty="0" err="1">
                <a:latin typeface="Arial"/>
                <a:cs typeface="Arial"/>
              </a:rPr>
              <a:t>lowered</a:t>
            </a:r>
            <a:r>
              <a:rPr lang="fr-FR" sz="2000" dirty="0">
                <a:latin typeface="Arial"/>
                <a:cs typeface="Arial"/>
              </a:rPr>
              <a:t> to </a:t>
            </a:r>
            <a:r>
              <a:rPr lang="fr-FR" sz="2000" dirty="0" err="1">
                <a:latin typeface="Arial"/>
                <a:cs typeface="Arial"/>
              </a:rPr>
              <a:t>ensure</a:t>
            </a:r>
            <a:r>
              <a:rPr lang="fr-FR" sz="2000" dirty="0">
                <a:latin typeface="Arial"/>
                <a:cs typeface="Arial"/>
              </a:rPr>
              <a:t> no pulse </a:t>
            </a:r>
            <a:r>
              <a:rPr lang="fr-FR" sz="2000" dirty="0" err="1">
                <a:latin typeface="Arial"/>
                <a:cs typeface="Arial"/>
              </a:rPr>
              <a:t>skipping</a:t>
            </a:r>
            <a:endParaRPr lang="en-US" sz="2000" dirty="0">
              <a:latin typeface="Arial"/>
              <a:cs typeface="Arial"/>
            </a:endParaRPr>
          </a:p>
        </p:txBody>
      </p:sp>
      <p:sp>
        <p:nvSpPr>
          <p:cNvPr id="17" name="TextBox 16"/>
          <p:cNvSpPr txBox="1"/>
          <p:nvPr/>
        </p:nvSpPr>
        <p:spPr>
          <a:xfrm>
            <a:off x="7870386" y="4157793"/>
            <a:ext cx="816415" cy="276991"/>
          </a:xfrm>
          <a:prstGeom prst="rect">
            <a:avLst/>
          </a:prstGeom>
          <a:noFill/>
        </p:spPr>
        <p:txBody>
          <a:bodyPr wrap="square" lIns="91431" tIns="45716" rIns="91431" bIns="45716" rtlCol="0">
            <a:spAutoFit/>
          </a:bodyPr>
          <a:lstStyle/>
          <a:p>
            <a:pPr algn="r"/>
            <a:r>
              <a:rPr lang="en-US" sz="1200" b="1" dirty="0">
                <a:latin typeface="Arial"/>
                <a:cs typeface="Arial"/>
              </a:rPr>
              <a:t>1-21</a:t>
            </a:r>
          </a:p>
        </p:txBody>
      </p:sp>
      <p:sp>
        <p:nvSpPr>
          <p:cNvPr id="5" name="Title 1"/>
          <p:cNvSpPr txBox="1">
            <a:spLocks/>
          </p:cNvSpPr>
          <p:nvPr/>
        </p:nvSpPr>
        <p:spPr>
          <a:xfrm>
            <a:off x="250167" y="205981"/>
            <a:ext cx="6291086" cy="569843"/>
          </a:xfrm>
          <a:prstGeom prst="rect">
            <a:avLst/>
          </a:prstGeom>
        </p:spPr>
        <p:txBody>
          <a:bodyPr lIns="91431" tIns="45716" rIns="91431" bIns="45716" anchor="t" anchorCtr="0">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Minimum Controllable On-Time</a:t>
            </a:r>
          </a:p>
        </p:txBody>
      </p:sp>
      <p:pic>
        <p:nvPicPr>
          <p:cNvPr id="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9526" y="4069438"/>
            <a:ext cx="590550" cy="42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79526" y="3597549"/>
            <a:ext cx="570532" cy="471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Object 2"/>
          <p:cNvGraphicFramePr>
            <a:graphicFrameLocks noChangeAspect="1"/>
          </p:cNvGraphicFramePr>
          <p:nvPr>
            <p:extLst>
              <p:ext uri="{D42A27DB-BD31-4B8C-83A1-F6EECF244321}">
                <p14:modId xmlns:p14="http://schemas.microsoft.com/office/powerpoint/2010/main" val="245368660"/>
              </p:ext>
            </p:extLst>
          </p:nvPr>
        </p:nvGraphicFramePr>
        <p:xfrm>
          <a:off x="882650" y="1627823"/>
          <a:ext cx="1968500" cy="419100"/>
        </p:xfrm>
        <a:graphic>
          <a:graphicData uri="http://schemas.openxmlformats.org/presentationml/2006/ole">
            <mc:AlternateContent xmlns:mc="http://schemas.openxmlformats.org/markup-compatibility/2006">
              <mc:Choice xmlns:v="urn:schemas-microsoft-com:vml" Requires="v">
                <p:oleObj spid="_x0000_s21711" name="Equation" r:id="rId6" imgW="1956240" imgH="548280" progId="">
                  <p:embed/>
                </p:oleObj>
              </mc:Choice>
              <mc:Fallback>
                <p:oleObj name="Equation" r:id="rId6" imgW="1956240" imgH="548280" progId="">
                  <p:embed/>
                  <p:pic>
                    <p:nvPicPr>
                      <p:cNvPr id="0" name="Picture 9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650" y="1627823"/>
                        <a:ext cx="1968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26826111"/>
              </p:ext>
            </p:extLst>
          </p:nvPr>
        </p:nvGraphicFramePr>
        <p:xfrm>
          <a:off x="927100" y="4157793"/>
          <a:ext cx="3149600" cy="333375"/>
        </p:xfrm>
        <a:graphic>
          <a:graphicData uri="http://schemas.openxmlformats.org/presentationml/2006/ole">
            <mc:AlternateContent xmlns:mc="http://schemas.openxmlformats.org/markup-compatibility/2006">
              <mc:Choice xmlns:v="urn:schemas-microsoft-com:vml" Requires="v">
                <p:oleObj spid="_x0000_s21712" name="Equation" r:id="rId8" imgW="3135960" imgH="429480" progId="">
                  <p:embed/>
                </p:oleObj>
              </mc:Choice>
              <mc:Fallback>
                <p:oleObj name="Equation" r:id="rId8" imgW="3135960" imgH="429480" progId="">
                  <p:embed/>
                  <p:pic>
                    <p:nvPicPr>
                      <p:cNvPr id="0" name="Picture 9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100" y="4157793"/>
                        <a:ext cx="3149600"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22745381"/>
              </p:ext>
            </p:extLst>
          </p:nvPr>
        </p:nvGraphicFramePr>
        <p:xfrm>
          <a:off x="927100" y="3619976"/>
          <a:ext cx="3060700" cy="333375"/>
        </p:xfrm>
        <a:graphic>
          <a:graphicData uri="http://schemas.openxmlformats.org/presentationml/2006/ole">
            <mc:AlternateContent xmlns:mc="http://schemas.openxmlformats.org/markup-compatibility/2006">
              <mc:Choice xmlns:v="urn:schemas-microsoft-com:vml" Requires="v">
                <p:oleObj spid="_x0000_s21713" name="Equation" r:id="rId10" imgW="3044520" imgH="429480" progId="">
                  <p:embed/>
                </p:oleObj>
              </mc:Choice>
              <mc:Fallback>
                <p:oleObj name="Equation" r:id="rId10" imgW="3044520" imgH="429480" progId="">
                  <p:embed/>
                  <p:pic>
                    <p:nvPicPr>
                      <p:cNvPr id="0" name="Picture 90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7100" y="3619976"/>
                        <a:ext cx="3060700"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0" descr="TechDays-logo-4c-2.eps"/>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1253" y="205980"/>
            <a:ext cx="2389893" cy="542152"/>
          </a:xfrm>
          <a:prstGeom prst="rect">
            <a:avLst/>
          </a:prstGeom>
        </p:spPr>
      </p:pic>
    </p:spTree>
    <p:extLst>
      <p:ext uri="{BB962C8B-B14F-4D97-AF65-F5344CB8AC3E}">
        <p14:creationId xmlns:p14="http://schemas.microsoft.com/office/powerpoint/2010/main" val="1440413923"/>
      </p:ext>
    </p:extLst>
  </p:cSld>
  <p:clrMapOvr>
    <a:masterClrMapping/>
  </p:clrMapOvr>
  <mc:AlternateContent xmlns:mc="http://schemas.openxmlformats.org/markup-compatibility/2006" xmlns:p14="http://schemas.microsoft.com/office/powerpoint/2010/main">
    <mc:Choice Requires="p14">
      <p:transition spd="slow" p14:dur="2000" advTm="108133"/>
    </mc:Choice>
    <mc:Fallback xmlns="">
      <p:transition spd="slow" advTm="108133"/>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p:cNvSpPr txBox="1"/>
          <p:nvPr/>
        </p:nvSpPr>
        <p:spPr>
          <a:xfrm>
            <a:off x="7853681" y="4483035"/>
            <a:ext cx="816415" cy="276991"/>
          </a:xfrm>
          <a:prstGeom prst="rect">
            <a:avLst/>
          </a:prstGeom>
          <a:noFill/>
        </p:spPr>
        <p:txBody>
          <a:bodyPr wrap="square" lIns="91431" tIns="45716" rIns="91431" bIns="45716" rtlCol="0">
            <a:spAutoFit/>
          </a:bodyPr>
          <a:lstStyle/>
          <a:p>
            <a:pPr algn="r"/>
            <a:r>
              <a:rPr lang="en-US" sz="1200" b="1" dirty="0">
                <a:latin typeface="Arial"/>
                <a:cs typeface="Arial"/>
              </a:rPr>
              <a:t>1-22</a:t>
            </a:r>
          </a:p>
        </p:txBody>
      </p:sp>
      <p:sp>
        <p:nvSpPr>
          <p:cNvPr id="5" name="Title 1"/>
          <p:cNvSpPr txBox="1">
            <a:spLocks/>
          </p:cNvSpPr>
          <p:nvPr/>
        </p:nvSpPr>
        <p:spPr>
          <a:xfrm>
            <a:off x="457200" y="205980"/>
            <a:ext cx="4321834" cy="775349"/>
          </a:xfrm>
          <a:prstGeom prst="rect">
            <a:avLst/>
          </a:prstGeom>
        </p:spPr>
        <p:txBody>
          <a:bodyPr lIns="91431" tIns="45716" rIns="91431" bIns="45716" anchor="t" anchorCtr="0">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Fixed Frequency vs. Variable Frequency</a:t>
            </a:r>
          </a:p>
        </p:txBody>
      </p:sp>
      <p:sp>
        <p:nvSpPr>
          <p:cNvPr id="6" name="Content Placeholder 2"/>
          <p:cNvSpPr txBox="1">
            <a:spLocks/>
          </p:cNvSpPr>
          <p:nvPr/>
        </p:nvSpPr>
        <p:spPr>
          <a:xfrm>
            <a:off x="457200" y="981329"/>
            <a:ext cx="8343900" cy="3709449"/>
          </a:xfrm>
          <a:prstGeom prst="rect">
            <a:avLst/>
          </a:prstGeom>
        </p:spPr>
        <p:txBody>
          <a:bodyPr lIns="91431" tIns="45716" rIns="91431" bIns="45716"/>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Arial"/>
                <a:cs typeface="Arial"/>
              </a:rPr>
              <a:t>Fixed frequency operation (Part A)</a:t>
            </a:r>
          </a:p>
          <a:p>
            <a:pPr lvl="1"/>
            <a:r>
              <a:rPr lang="en-US" sz="1800" dirty="0">
                <a:latin typeface="Arial"/>
                <a:cs typeface="Arial"/>
              </a:rPr>
              <a:t>Synchronize multiple devices</a:t>
            </a:r>
          </a:p>
          <a:p>
            <a:pPr lvl="2"/>
            <a:r>
              <a:rPr lang="en-US" sz="1800" dirty="0">
                <a:latin typeface="Arial"/>
                <a:cs typeface="Arial"/>
              </a:rPr>
              <a:t>Eliminate beat frequencies between multiple converters</a:t>
            </a:r>
          </a:p>
          <a:p>
            <a:pPr lvl="2"/>
            <a:r>
              <a:rPr lang="en-US" sz="1800" dirty="0">
                <a:latin typeface="Arial"/>
                <a:cs typeface="Arial"/>
              </a:rPr>
              <a:t>Ripple cancellation to reduce losses in capacitors and PCB traces</a:t>
            </a:r>
          </a:p>
          <a:p>
            <a:pPr lvl="1"/>
            <a:r>
              <a:rPr lang="en-US" sz="1800" dirty="0">
                <a:latin typeface="Arial"/>
                <a:cs typeface="Arial"/>
              </a:rPr>
              <a:t>EMI peaks consistent at any operating mode</a:t>
            </a:r>
          </a:p>
          <a:p>
            <a:pPr lvl="1"/>
            <a:r>
              <a:rPr lang="en-US" sz="1800" dirty="0">
                <a:latin typeface="Arial"/>
                <a:cs typeface="Arial"/>
              </a:rPr>
              <a:t>Minimum controllable pulse width</a:t>
            </a:r>
          </a:p>
          <a:p>
            <a:r>
              <a:rPr lang="en-US" sz="1800" dirty="0">
                <a:latin typeface="Arial"/>
                <a:cs typeface="Arial"/>
              </a:rPr>
              <a:t>Variable frequency operation (Part B)</a:t>
            </a:r>
          </a:p>
          <a:p>
            <a:pPr lvl="1"/>
            <a:r>
              <a:rPr lang="en-US" sz="1800" dirty="0">
                <a:latin typeface="Arial"/>
                <a:cs typeface="Arial"/>
              </a:rPr>
              <a:t>Easier to compensate</a:t>
            </a:r>
          </a:p>
          <a:p>
            <a:pPr lvl="1"/>
            <a:r>
              <a:rPr lang="en-US" sz="1800" dirty="0">
                <a:latin typeface="Arial"/>
                <a:cs typeface="Arial"/>
              </a:rPr>
              <a:t>Off time jitter spreads noise spectrum to reduce </a:t>
            </a:r>
            <a:r>
              <a:rPr lang="en-US" sz="1800">
                <a:latin typeface="Arial"/>
                <a:cs typeface="Arial"/>
              </a:rPr>
              <a:t>EMI average</a:t>
            </a:r>
            <a:endParaRPr lang="en-US" sz="1800" dirty="0">
              <a:latin typeface="Arial"/>
              <a:cs typeface="Arial"/>
            </a:endParaRPr>
          </a:p>
          <a:p>
            <a:pPr lvl="1"/>
            <a:r>
              <a:rPr lang="en-US" sz="1800" dirty="0">
                <a:latin typeface="Arial"/>
                <a:cs typeface="Arial"/>
              </a:rPr>
              <a:t>Faster load transient response</a:t>
            </a:r>
          </a:p>
          <a:p>
            <a:pPr lvl="1"/>
            <a:r>
              <a:rPr lang="en-US" sz="1800" dirty="0">
                <a:latin typeface="Arial"/>
                <a:cs typeface="Arial"/>
              </a:rPr>
              <a:t>Could be lower cost due to lower component count</a:t>
            </a:r>
          </a:p>
        </p:txBody>
      </p:sp>
      <p:pic>
        <p:nvPicPr>
          <p:cNvPr id="7" name="Picture 6" descr="TechDays-logo-4c-2.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0536" y="309498"/>
            <a:ext cx="2389893" cy="542152"/>
          </a:xfrm>
          <a:prstGeom prst="rect">
            <a:avLst/>
          </a:prstGeom>
        </p:spPr>
      </p:pic>
    </p:spTree>
    <p:extLst>
      <p:ext uri="{BB962C8B-B14F-4D97-AF65-F5344CB8AC3E}">
        <p14:creationId xmlns:p14="http://schemas.microsoft.com/office/powerpoint/2010/main" val="617438849"/>
      </p:ext>
    </p:extLst>
  </p:cSld>
  <p:clrMapOvr>
    <a:masterClrMapping/>
  </p:clrMapOvr>
  <mc:AlternateContent xmlns:mc="http://schemas.openxmlformats.org/markup-compatibility/2006" xmlns:p14="http://schemas.microsoft.com/office/powerpoint/2010/main">
    <mc:Choice Requires="p14">
      <p:transition spd="slow" p14:dur="2000" advTm="87016"/>
    </mc:Choice>
    <mc:Fallback xmlns="">
      <p:transition spd="slow" advTm="87016"/>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Box 12"/>
          <p:cNvSpPr txBox="1"/>
          <p:nvPr/>
        </p:nvSpPr>
        <p:spPr>
          <a:xfrm>
            <a:off x="7870386" y="4354183"/>
            <a:ext cx="816415" cy="276991"/>
          </a:xfrm>
          <a:prstGeom prst="rect">
            <a:avLst/>
          </a:prstGeom>
          <a:noFill/>
        </p:spPr>
        <p:txBody>
          <a:bodyPr wrap="square" lIns="91431" tIns="45716" rIns="91431" bIns="45716" rtlCol="0">
            <a:spAutoFit/>
          </a:bodyPr>
          <a:lstStyle/>
          <a:p>
            <a:pPr algn="r"/>
            <a:r>
              <a:rPr lang="en-US" sz="1200" b="1" dirty="0">
                <a:latin typeface="Arial"/>
                <a:cs typeface="Arial"/>
              </a:rPr>
              <a:t>1-24</a:t>
            </a:r>
          </a:p>
        </p:txBody>
      </p:sp>
      <p:sp>
        <p:nvSpPr>
          <p:cNvPr id="5" name="Title 1"/>
          <p:cNvSpPr txBox="1">
            <a:spLocks/>
          </p:cNvSpPr>
          <p:nvPr/>
        </p:nvSpPr>
        <p:spPr>
          <a:xfrm>
            <a:off x="457200" y="205980"/>
            <a:ext cx="6142008" cy="1003875"/>
          </a:xfrm>
          <a:prstGeom prst="rect">
            <a:avLst/>
          </a:prstGeom>
        </p:spPr>
        <p:txBody>
          <a:bodyPr lIns="91431" tIns="45716" rIns="91431" bIns="45716" anchor="t" anchorCtr="0">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61F25"/>
                </a:solidFill>
                <a:latin typeface="Arial"/>
                <a:cs typeface="Arial"/>
              </a:rPr>
              <a:t>Voltage Mode Control Introduction</a:t>
            </a:r>
          </a:p>
        </p:txBody>
      </p:sp>
      <p:pic>
        <p:nvPicPr>
          <p:cNvPr id="3" name="Picture 2" descr="1-24_Che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5188" y="1708030"/>
            <a:ext cx="5538838" cy="2552876"/>
          </a:xfrm>
          <a:prstGeom prst="rect">
            <a:avLst/>
          </a:prstGeom>
        </p:spPr>
      </p:pic>
      <p:pic>
        <p:nvPicPr>
          <p:cNvPr id="6" name="Picture 5" descr="TechDays-logo-4c-2.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3230" y="393605"/>
            <a:ext cx="2389893" cy="542152"/>
          </a:xfrm>
          <a:prstGeom prst="rect">
            <a:avLst/>
          </a:prstGeom>
        </p:spPr>
      </p:pic>
    </p:spTree>
    <p:extLst>
      <p:ext uri="{BB962C8B-B14F-4D97-AF65-F5344CB8AC3E}">
        <p14:creationId xmlns:p14="http://schemas.microsoft.com/office/powerpoint/2010/main" val="233524949"/>
      </p:ext>
    </p:extLst>
  </p:cSld>
  <p:clrMapOvr>
    <a:masterClrMapping/>
  </p:clrMapOvr>
  <mc:AlternateContent xmlns:mc="http://schemas.openxmlformats.org/markup-compatibility/2006" xmlns:p14="http://schemas.microsoft.com/office/powerpoint/2010/main">
    <mc:Choice Requires="p14">
      <p:transition spd="slow" p14:dur="2000" advTm="56293"/>
    </mc:Choice>
    <mc:Fallback xmlns="">
      <p:transition spd="slow" advTm="5629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764435-D169-0146-8E14-0F34733D04B5}"/>
              </a:ext>
            </a:extLst>
          </p:cNvPr>
          <p:cNvCxnSpPr>
            <a:cxnSpLocks/>
          </p:cNvCxnSpPr>
          <p:nvPr/>
        </p:nvCxnSpPr>
        <p:spPr>
          <a:xfrm>
            <a:off x="591931" y="1930202"/>
            <a:ext cx="7960145" cy="0"/>
          </a:xfrm>
          <a:prstGeom prst="line">
            <a:avLst/>
          </a:prstGeom>
          <a:ln>
            <a:solidFill>
              <a:schemeClr val="bg2">
                <a:lumMod val="5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p:cNvSpPr>
            <a:spLocks noGrp="1"/>
          </p:cNvSpPr>
          <p:nvPr>
            <p:ph type="sldNum" sz="quarter" idx="10"/>
          </p:nvPr>
        </p:nvSpPr>
        <p:spPr/>
        <p:txBody>
          <a:bodyPr/>
          <a:lstStyle/>
          <a:p>
            <a:pPr>
              <a:defRPr/>
            </a:pPr>
            <a:fld id="{2B97888F-6AF7-4263-B69D-592D8C33BAC7}" type="slidenum">
              <a:rPr lang="en-US" smtClean="0"/>
              <a:pPr>
                <a:defRPr/>
              </a:pPr>
              <a:t>5</a:t>
            </a:fld>
            <a:endParaRPr lang="en-US"/>
          </a:p>
        </p:txBody>
      </p:sp>
      <p:sp>
        <p:nvSpPr>
          <p:cNvPr id="46" name="TextBox 45">
            <a:extLst>
              <a:ext uri="{FF2B5EF4-FFF2-40B4-BE49-F238E27FC236}">
                <a16:creationId xmlns:a16="http://schemas.microsoft.com/office/drawing/2014/main" id="{85534506-11C5-4FA0-AF80-5332EAC6BB13}"/>
              </a:ext>
            </a:extLst>
          </p:cNvPr>
          <p:cNvSpPr txBox="1"/>
          <p:nvPr/>
        </p:nvSpPr>
        <p:spPr>
          <a:xfrm>
            <a:off x="697694" y="3050657"/>
            <a:ext cx="945931" cy="246209"/>
          </a:xfrm>
          <a:prstGeom prst="rect">
            <a:avLst/>
          </a:prstGeom>
          <a:noFill/>
        </p:spPr>
        <p:txBody>
          <a:bodyPr wrap="square" lIns="91428" tIns="45714" rIns="91428" bIns="45714" rtlCol="0">
            <a:spAutoFit/>
          </a:bodyPr>
          <a:lstStyle/>
          <a:p>
            <a:pPr algn="ctr"/>
            <a:r>
              <a:rPr lang="en-US" sz="1000" dirty="0">
                <a:solidFill>
                  <a:schemeClr val="bg2"/>
                </a:solidFill>
              </a:rPr>
              <a:t>200-mm</a:t>
            </a:r>
          </a:p>
        </p:txBody>
      </p:sp>
      <p:sp>
        <p:nvSpPr>
          <p:cNvPr id="84" name="TextBox 83">
            <a:extLst>
              <a:ext uri="{FF2B5EF4-FFF2-40B4-BE49-F238E27FC236}">
                <a16:creationId xmlns:a16="http://schemas.microsoft.com/office/drawing/2014/main" id="{6BD3027D-5F26-472A-8D85-3ED90AEA6E1B}"/>
              </a:ext>
            </a:extLst>
          </p:cNvPr>
          <p:cNvSpPr txBox="1"/>
          <p:nvPr/>
        </p:nvSpPr>
        <p:spPr>
          <a:xfrm>
            <a:off x="2632858" y="3050657"/>
            <a:ext cx="792794" cy="246209"/>
          </a:xfrm>
          <a:prstGeom prst="rect">
            <a:avLst/>
          </a:prstGeom>
          <a:noFill/>
        </p:spPr>
        <p:txBody>
          <a:bodyPr wrap="square" lIns="91428" tIns="45714" rIns="91428" bIns="45714" rtlCol="0">
            <a:spAutoFit/>
          </a:bodyPr>
          <a:lstStyle/>
          <a:p>
            <a:pPr algn="ctr"/>
            <a:r>
              <a:rPr lang="en-US" sz="1000" dirty="0">
                <a:solidFill>
                  <a:schemeClr val="bg2"/>
                </a:solidFill>
              </a:rPr>
              <a:t>300-mm</a:t>
            </a:r>
          </a:p>
        </p:txBody>
      </p:sp>
      <p:sp>
        <p:nvSpPr>
          <p:cNvPr id="86" name="TextBox 85">
            <a:extLst>
              <a:ext uri="{FF2B5EF4-FFF2-40B4-BE49-F238E27FC236}">
                <a16:creationId xmlns:a16="http://schemas.microsoft.com/office/drawing/2014/main" id="{C398F171-DB4E-43D7-B7CF-8C5246673FCC}"/>
              </a:ext>
            </a:extLst>
          </p:cNvPr>
          <p:cNvSpPr txBox="1"/>
          <p:nvPr/>
        </p:nvSpPr>
        <p:spPr>
          <a:xfrm>
            <a:off x="6649578" y="2916565"/>
            <a:ext cx="2133600" cy="553986"/>
          </a:xfrm>
          <a:prstGeom prst="rect">
            <a:avLst/>
          </a:prstGeom>
          <a:noFill/>
        </p:spPr>
        <p:txBody>
          <a:bodyPr wrap="square" lIns="91428" tIns="45714" rIns="91428" bIns="45714" rtlCol="0">
            <a:spAutoFit/>
          </a:bodyPr>
          <a:lstStyle>
            <a:defPPr>
              <a:defRPr lang="en-US"/>
            </a:defPPr>
            <a:lvl1pPr algn="ctr">
              <a:defRPr sz="1200">
                <a:solidFill>
                  <a:schemeClr val="bg2"/>
                </a:solidFill>
              </a:defRPr>
            </a:lvl1pPr>
          </a:lstStyle>
          <a:p>
            <a:r>
              <a:rPr lang="en-US" sz="1000" dirty="0"/>
              <a:t>Supply continuity </a:t>
            </a:r>
          </a:p>
          <a:p>
            <a:r>
              <a:rPr lang="en-US" sz="1000" dirty="0"/>
              <a:t>Multi-sourcing</a:t>
            </a:r>
          </a:p>
          <a:p>
            <a:r>
              <a:rPr lang="en-US" sz="1000" dirty="0"/>
              <a:t>On-time delivery</a:t>
            </a:r>
          </a:p>
        </p:txBody>
      </p:sp>
      <p:pic>
        <p:nvPicPr>
          <p:cNvPr id="94" name="Picture 93">
            <a:extLst>
              <a:ext uri="{FF2B5EF4-FFF2-40B4-BE49-F238E27FC236}">
                <a16:creationId xmlns:a16="http://schemas.microsoft.com/office/drawing/2014/main" id="{B007F2AE-918A-429A-81D3-B9FDFD46982D}"/>
              </a:ext>
            </a:extLst>
          </p:cNvPr>
          <p:cNvPicPr>
            <a:picLocks noChangeAspect="1"/>
          </p:cNvPicPr>
          <p:nvPr/>
        </p:nvPicPr>
        <p:blipFill>
          <a:blip r:embed="rId3">
            <a:alphaModFix amt="66000"/>
          </a:blip>
          <a:stretch>
            <a:fillRect/>
          </a:stretch>
        </p:blipFill>
        <p:spPr>
          <a:xfrm>
            <a:off x="6091024" y="2981587"/>
            <a:ext cx="315136" cy="384348"/>
          </a:xfrm>
          <a:prstGeom prst="rect">
            <a:avLst/>
          </a:prstGeom>
        </p:spPr>
      </p:pic>
      <p:pic>
        <p:nvPicPr>
          <p:cNvPr id="1024" name="Picture 1023">
            <a:extLst>
              <a:ext uri="{FF2B5EF4-FFF2-40B4-BE49-F238E27FC236}">
                <a16:creationId xmlns:a16="http://schemas.microsoft.com/office/drawing/2014/main" id="{4F0FBEAF-CE22-49D8-962D-04DC75BC7AA5}"/>
              </a:ext>
            </a:extLst>
          </p:cNvPr>
          <p:cNvPicPr>
            <a:picLocks noChangeAspect="1"/>
          </p:cNvPicPr>
          <p:nvPr/>
        </p:nvPicPr>
        <p:blipFill>
          <a:blip r:embed="rId4">
            <a:alphaModFix amt="63000"/>
          </a:blip>
          <a:stretch>
            <a:fillRect/>
          </a:stretch>
        </p:blipFill>
        <p:spPr>
          <a:xfrm>
            <a:off x="1935712" y="2976428"/>
            <a:ext cx="394666" cy="394666"/>
          </a:xfrm>
          <a:prstGeom prst="rect">
            <a:avLst/>
          </a:prstGeom>
        </p:spPr>
      </p:pic>
      <p:pic>
        <p:nvPicPr>
          <p:cNvPr id="125" name="Picture 124">
            <a:extLst>
              <a:ext uri="{FF2B5EF4-FFF2-40B4-BE49-F238E27FC236}">
                <a16:creationId xmlns:a16="http://schemas.microsoft.com/office/drawing/2014/main" id="{78930934-3F2B-4124-A0AB-393CD6A79471}"/>
              </a:ext>
            </a:extLst>
          </p:cNvPr>
          <p:cNvPicPr>
            <a:picLocks noChangeAspect="1"/>
          </p:cNvPicPr>
          <p:nvPr/>
        </p:nvPicPr>
        <p:blipFill>
          <a:blip r:embed="rId5" cstate="print">
            <a:alphaModFix amt="60000"/>
            <a:extLst>
              <a:ext uri="{28A0092B-C50C-407E-A947-70E740481C1C}">
                <a14:useLocalDpi xmlns:a14="http://schemas.microsoft.com/office/drawing/2010/main" val="0"/>
              </a:ext>
            </a:extLst>
          </a:blip>
          <a:stretch>
            <a:fillRect/>
          </a:stretch>
        </p:blipFill>
        <p:spPr>
          <a:xfrm>
            <a:off x="4251842" y="3575140"/>
            <a:ext cx="732034" cy="732034"/>
          </a:xfrm>
          <a:prstGeom prst="rect">
            <a:avLst/>
          </a:prstGeom>
        </p:spPr>
      </p:pic>
      <p:sp>
        <p:nvSpPr>
          <p:cNvPr id="126" name="TextBox 125">
            <a:extLst>
              <a:ext uri="{FF2B5EF4-FFF2-40B4-BE49-F238E27FC236}">
                <a16:creationId xmlns:a16="http://schemas.microsoft.com/office/drawing/2014/main" id="{00CDEF06-D8AE-44C5-B3C4-CF34DDBCEFCA}"/>
              </a:ext>
            </a:extLst>
          </p:cNvPr>
          <p:cNvSpPr txBox="1"/>
          <p:nvPr/>
        </p:nvSpPr>
        <p:spPr>
          <a:xfrm>
            <a:off x="7523979" y="4069443"/>
            <a:ext cx="1070309" cy="237739"/>
          </a:xfrm>
          <a:prstGeom prst="rect">
            <a:avLst/>
          </a:prstGeom>
          <a:noFill/>
        </p:spPr>
        <p:txBody>
          <a:bodyPr wrap="square" lIns="91420" tIns="45711" rIns="91420" bIns="45711" rtlCol="0">
            <a:spAutoFit/>
          </a:bodyPr>
          <a:lstStyle/>
          <a:p>
            <a:pPr algn="ctr" defTabSz="914243">
              <a:lnSpc>
                <a:spcPct val="90000"/>
              </a:lnSpc>
            </a:pPr>
            <a:r>
              <a:rPr lang="en-US" sz="1000" dirty="0">
                <a:solidFill>
                  <a:schemeClr val="bg2"/>
                </a:solidFill>
                <a:cs typeface="Arial" charset="0"/>
              </a:rPr>
              <a:t>Buy on TI.com</a:t>
            </a:r>
          </a:p>
        </p:txBody>
      </p:sp>
      <p:sp>
        <p:nvSpPr>
          <p:cNvPr id="128" name="TextBox 127">
            <a:extLst>
              <a:ext uri="{FF2B5EF4-FFF2-40B4-BE49-F238E27FC236}">
                <a16:creationId xmlns:a16="http://schemas.microsoft.com/office/drawing/2014/main" id="{A39D14A6-83D3-43CA-9620-FD8440EB975D}"/>
              </a:ext>
            </a:extLst>
          </p:cNvPr>
          <p:cNvSpPr txBox="1"/>
          <p:nvPr/>
        </p:nvSpPr>
        <p:spPr>
          <a:xfrm>
            <a:off x="635505" y="4068475"/>
            <a:ext cx="1070309" cy="369326"/>
          </a:xfrm>
          <a:prstGeom prst="rect">
            <a:avLst/>
          </a:prstGeom>
          <a:noFill/>
        </p:spPr>
        <p:txBody>
          <a:bodyPr wrap="square" lIns="91432" tIns="45717" rIns="91432" bIns="45717" rtlCol="0">
            <a:spAutoFit/>
          </a:bodyPr>
          <a:lstStyle/>
          <a:p>
            <a:pPr algn="ctr" defTabSz="914243">
              <a:lnSpc>
                <a:spcPct val="90000"/>
              </a:lnSpc>
            </a:pPr>
            <a:r>
              <a:rPr lang="en-US" sz="1000" dirty="0">
                <a:solidFill>
                  <a:schemeClr val="bg2"/>
                </a:solidFill>
                <a:cs typeface="Arial" charset="0"/>
              </a:rPr>
              <a:t>Easy part selection</a:t>
            </a:r>
          </a:p>
        </p:txBody>
      </p:sp>
      <p:sp>
        <p:nvSpPr>
          <p:cNvPr id="188" name="TextBox 187">
            <a:extLst>
              <a:ext uri="{FF2B5EF4-FFF2-40B4-BE49-F238E27FC236}">
                <a16:creationId xmlns:a16="http://schemas.microsoft.com/office/drawing/2014/main" id="{1464E252-9513-4858-9460-0EAF02BB46B9}"/>
              </a:ext>
            </a:extLst>
          </p:cNvPr>
          <p:cNvSpPr txBox="1"/>
          <p:nvPr/>
        </p:nvSpPr>
        <p:spPr>
          <a:xfrm>
            <a:off x="6059031" y="4068636"/>
            <a:ext cx="1405814" cy="369314"/>
          </a:xfrm>
          <a:prstGeom prst="rect">
            <a:avLst/>
          </a:prstGeom>
          <a:noFill/>
        </p:spPr>
        <p:txBody>
          <a:bodyPr wrap="square" lIns="91420" tIns="45711" rIns="91420" bIns="45711" rtlCol="0">
            <a:spAutoFit/>
          </a:bodyPr>
          <a:lstStyle/>
          <a:p>
            <a:pPr algn="ctr" defTabSz="914243">
              <a:lnSpc>
                <a:spcPct val="90000"/>
              </a:lnSpc>
            </a:pPr>
            <a:r>
              <a:rPr lang="en-US" sz="1000" dirty="0">
                <a:solidFill>
                  <a:schemeClr val="bg2"/>
                </a:solidFill>
                <a:cs typeface="Arial" charset="0"/>
              </a:rPr>
              <a:t>Technical sales and support</a:t>
            </a:r>
          </a:p>
        </p:txBody>
      </p:sp>
      <p:sp>
        <p:nvSpPr>
          <p:cNvPr id="192" name="TextBox 191">
            <a:extLst>
              <a:ext uri="{FF2B5EF4-FFF2-40B4-BE49-F238E27FC236}">
                <a16:creationId xmlns:a16="http://schemas.microsoft.com/office/drawing/2014/main" id="{7E2E837A-462F-4EDA-85B9-D47356F06F8C}"/>
              </a:ext>
            </a:extLst>
          </p:cNvPr>
          <p:cNvSpPr txBox="1"/>
          <p:nvPr/>
        </p:nvSpPr>
        <p:spPr>
          <a:xfrm>
            <a:off x="5012507" y="4052732"/>
            <a:ext cx="1070309" cy="246203"/>
          </a:xfrm>
          <a:prstGeom prst="rect">
            <a:avLst/>
          </a:prstGeom>
          <a:noFill/>
        </p:spPr>
        <p:txBody>
          <a:bodyPr wrap="square" lIns="91420" tIns="45711" rIns="91420" bIns="45711" rtlCol="0">
            <a:spAutoFit/>
          </a:bodyPr>
          <a:lstStyle/>
          <a:p>
            <a:pPr algn="ctr" defTabSz="914243"/>
            <a:r>
              <a:rPr lang="en-US" sz="1000" dirty="0">
                <a:solidFill>
                  <a:schemeClr val="bg2"/>
                </a:solidFill>
                <a:cs typeface="Arial" charset="0"/>
              </a:rPr>
              <a:t>Training</a:t>
            </a:r>
          </a:p>
        </p:txBody>
      </p:sp>
      <p:sp>
        <p:nvSpPr>
          <p:cNvPr id="193" name="TextBox 192">
            <a:extLst>
              <a:ext uri="{FF2B5EF4-FFF2-40B4-BE49-F238E27FC236}">
                <a16:creationId xmlns:a16="http://schemas.microsoft.com/office/drawing/2014/main" id="{50A10C0E-C99A-496B-9FA0-04E638474729}"/>
              </a:ext>
            </a:extLst>
          </p:cNvPr>
          <p:cNvSpPr txBox="1"/>
          <p:nvPr/>
        </p:nvSpPr>
        <p:spPr>
          <a:xfrm>
            <a:off x="1888778" y="4062872"/>
            <a:ext cx="1070309" cy="369326"/>
          </a:xfrm>
          <a:prstGeom prst="rect">
            <a:avLst/>
          </a:prstGeom>
          <a:noFill/>
        </p:spPr>
        <p:txBody>
          <a:bodyPr wrap="square" lIns="91432" tIns="45717" rIns="91432" bIns="45717" rtlCol="0">
            <a:spAutoFit/>
          </a:bodyPr>
          <a:lstStyle/>
          <a:p>
            <a:pPr algn="ctr" defTabSz="914243">
              <a:lnSpc>
                <a:spcPct val="90000"/>
              </a:lnSpc>
            </a:pPr>
            <a:r>
              <a:rPr lang="en-US" sz="1000" dirty="0">
                <a:solidFill>
                  <a:schemeClr val="bg2"/>
                </a:solidFill>
                <a:cs typeface="Arial" charset="0"/>
              </a:rPr>
              <a:t>Reference designs</a:t>
            </a:r>
          </a:p>
        </p:txBody>
      </p:sp>
      <p:sp>
        <p:nvSpPr>
          <p:cNvPr id="117" name="TextBox 116">
            <a:extLst>
              <a:ext uri="{FF2B5EF4-FFF2-40B4-BE49-F238E27FC236}">
                <a16:creationId xmlns:a16="http://schemas.microsoft.com/office/drawing/2014/main" id="{EB39284E-5ADE-4EE8-84CB-43EB45200AFF}"/>
              </a:ext>
            </a:extLst>
          </p:cNvPr>
          <p:cNvSpPr txBox="1"/>
          <p:nvPr/>
        </p:nvSpPr>
        <p:spPr>
          <a:xfrm>
            <a:off x="2251685" y="2431954"/>
            <a:ext cx="1200495" cy="246215"/>
          </a:xfrm>
          <a:prstGeom prst="rect">
            <a:avLst/>
          </a:prstGeom>
          <a:noFill/>
        </p:spPr>
        <p:txBody>
          <a:bodyPr wrap="square" lIns="91420" tIns="45711" rIns="91420" bIns="45711" rtlCol="0">
            <a:spAutoFit/>
          </a:bodyPr>
          <a:lstStyle/>
          <a:p>
            <a:pPr algn="ctr" fontAlgn="base">
              <a:spcBef>
                <a:spcPct val="0"/>
              </a:spcBef>
              <a:spcAft>
                <a:spcPct val="0"/>
              </a:spcAft>
            </a:pPr>
            <a:r>
              <a:rPr lang="en-US" sz="1000" dirty="0">
                <a:solidFill>
                  <a:srgbClr val="808080"/>
                </a:solidFill>
                <a:cs typeface="Arial" charset="0"/>
              </a:rPr>
              <a:t>Automotive</a:t>
            </a:r>
          </a:p>
        </p:txBody>
      </p:sp>
      <p:sp>
        <p:nvSpPr>
          <p:cNvPr id="119" name="TextBox 118">
            <a:extLst>
              <a:ext uri="{FF2B5EF4-FFF2-40B4-BE49-F238E27FC236}">
                <a16:creationId xmlns:a16="http://schemas.microsoft.com/office/drawing/2014/main" id="{2FFADF50-C7EA-4859-B09E-C64C2DCDC1B3}"/>
              </a:ext>
            </a:extLst>
          </p:cNvPr>
          <p:cNvSpPr txBox="1"/>
          <p:nvPr/>
        </p:nvSpPr>
        <p:spPr>
          <a:xfrm>
            <a:off x="770403" y="2436429"/>
            <a:ext cx="800512" cy="246215"/>
          </a:xfrm>
          <a:prstGeom prst="rect">
            <a:avLst/>
          </a:prstGeom>
          <a:noFill/>
        </p:spPr>
        <p:txBody>
          <a:bodyPr wrap="square" lIns="91420" tIns="45711" rIns="91420" bIns="45711" rtlCol="0">
            <a:spAutoFit/>
          </a:bodyPr>
          <a:lstStyle/>
          <a:p>
            <a:pPr fontAlgn="base">
              <a:spcBef>
                <a:spcPct val="0"/>
              </a:spcBef>
              <a:spcAft>
                <a:spcPct val="0"/>
              </a:spcAft>
            </a:pPr>
            <a:r>
              <a:rPr lang="en-US" sz="1000" dirty="0">
                <a:solidFill>
                  <a:srgbClr val="808080"/>
                </a:solidFill>
                <a:cs typeface="Arial" charset="0"/>
              </a:rPr>
              <a:t>Industrial</a:t>
            </a:r>
          </a:p>
        </p:txBody>
      </p:sp>
      <p:sp>
        <p:nvSpPr>
          <p:cNvPr id="120" name="TextBox 119">
            <a:extLst>
              <a:ext uri="{FF2B5EF4-FFF2-40B4-BE49-F238E27FC236}">
                <a16:creationId xmlns:a16="http://schemas.microsoft.com/office/drawing/2014/main" id="{DDD23C5E-A8B5-469D-A2E8-510F9EA85C4B}"/>
              </a:ext>
            </a:extLst>
          </p:cNvPr>
          <p:cNvSpPr txBox="1"/>
          <p:nvPr/>
        </p:nvSpPr>
        <p:spPr>
          <a:xfrm>
            <a:off x="7058718" y="2453146"/>
            <a:ext cx="1349381" cy="223120"/>
          </a:xfrm>
          <a:prstGeom prst="rect">
            <a:avLst/>
          </a:prstGeom>
          <a:noFill/>
        </p:spPr>
        <p:txBody>
          <a:bodyPr wrap="square" lIns="91420" tIns="45711" rIns="91420" bIns="45711" rtlCol="0">
            <a:spAutoFit/>
          </a:bodyPr>
          <a:lstStyle/>
          <a:p>
            <a:pPr algn="ctr" fontAlgn="base">
              <a:lnSpc>
                <a:spcPct val="85000"/>
              </a:lnSpc>
              <a:spcBef>
                <a:spcPct val="0"/>
              </a:spcBef>
              <a:spcAft>
                <a:spcPct val="0"/>
              </a:spcAft>
            </a:pPr>
            <a:r>
              <a:rPr lang="en-US" sz="1000" dirty="0">
                <a:solidFill>
                  <a:srgbClr val="808080"/>
                </a:solidFill>
                <a:cs typeface="Arial" charset="0"/>
              </a:rPr>
              <a:t>Enterprise systems</a:t>
            </a:r>
          </a:p>
        </p:txBody>
      </p:sp>
      <p:sp>
        <p:nvSpPr>
          <p:cNvPr id="121" name="TextBox 120">
            <a:extLst>
              <a:ext uri="{FF2B5EF4-FFF2-40B4-BE49-F238E27FC236}">
                <a16:creationId xmlns:a16="http://schemas.microsoft.com/office/drawing/2014/main" id="{86085C7D-22FC-438E-8C44-1EB105EB2979}"/>
              </a:ext>
            </a:extLst>
          </p:cNvPr>
          <p:cNvSpPr txBox="1"/>
          <p:nvPr/>
        </p:nvSpPr>
        <p:spPr>
          <a:xfrm>
            <a:off x="5485643" y="2455744"/>
            <a:ext cx="1406954" cy="353937"/>
          </a:xfrm>
          <a:prstGeom prst="rect">
            <a:avLst/>
          </a:prstGeom>
          <a:noFill/>
        </p:spPr>
        <p:txBody>
          <a:bodyPr wrap="square" lIns="91420" tIns="45711" rIns="91420" bIns="45711" rtlCol="0">
            <a:spAutoFit/>
          </a:bodyPr>
          <a:lstStyle/>
          <a:p>
            <a:pPr algn="ctr" fontAlgn="base">
              <a:lnSpc>
                <a:spcPct val="85000"/>
              </a:lnSpc>
              <a:spcBef>
                <a:spcPct val="0"/>
              </a:spcBef>
              <a:spcAft>
                <a:spcPct val="0"/>
              </a:spcAft>
            </a:pPr>
            <a:r>
              <a:rPr lang="en-US" sz="1000" dirty="0">
                <a:solidFill>
                  <a:srgbClr val="808080"/>
                </a:solidFill>
                <a:cs typeface="Arial" charset="0"/>
              </a:rPr>
              <a:t>Communications equipment</a:t>
            </a:r>
          </a:p>
        </p:txBody>
      </p:sp>
      <p:pic>
        <p:nvPicPr>
          <p:cNvPr id="122" name="Picture 121">
            <a:extLst>
              <a:ext uri="{FF2B5EF4-FFF2-40B4-BE49-F238E27FC236}">
                <a16:creationId xmlns:a16="http://schemas.microsoft.com/office/drawing/2014/main" id="{1A6F109B-D1B8-4B2A-887C-B0F4A8627AEE}"/>
              </a:ext>
            </a:extLst>
          </p:cNvPr>
          <p:cNvPicPr>
            <a:picLocks noChangeAspect="1"/>
          </p:cNvPicPr>
          <p:nvPr/>
        </p:nvPicPr>
        <p:blipFill>
          <a:blip r:embed="rId6"/>
          <a:stretch>
            <a:fillRect/>
          </a:stretch>
        </p:blipFill>
        <p:spPr>
          <a:xfrm>
            <a:off x="1016485" y="2103037"/>
            <a:ext cx="328548" cy="342833"/>
          </a:xfrm>
          <a:prstGeom prst="rect">
            <a:avLst/>
          </a:prstGeom>
        </p:spPr>
      </p:pic>
      <p:pic>
        <p:nvPicPr>
          <p:cNvPr id="123" name="Picture 122">
            <a:extLst>
              <a:ext uri="{FF2B5EF4-FFF2-40B4-BE49-F238E27FC236}">
                <a16:creationId xmlns:a16="http://schemas.microsoft.com/office/drawing/2014/main" id="{E420F8EC-FFA4-4D3C-82C4-50C70860078D}"/>
              </a:ext>
            </a:extLst>
          </p:cNvPr>
          <p:cNvPicPr>
            <a:picLocks noChangeAspect="1"/>
          </p:cNvPicPr>
          <p:nvPr/>
        </p:nvPicPr>
        <p:blipFill>
          <a:blip r:embed="rId7"/>
          <a:stretch>
            <a:fillRect/>
          </a:stretch>
        </p:blipFill>
        <p:spPr>
          <a:xfrm>
            <a:off x="2656708" y="2166328"/>
            <a:ext cx="390449" cy="257125"/>
          </a:xfrm>
          <a:prstGeom prst="rect">
            <a:avLst/>
          </a:prstGeom>
        </p:spPr>
      </p:pic>
      <p:pic>
        <p:nvPicPr>
          <p:cNvPr id="211" name="Picture 210">
            <a:extLst>
              <a:ext uri="{FF2B5EF4-FFF2-40B4-BE49-F238E27FC236}">
                <a16:creationId xmlns:a16="http://schemas.microsoft.com/office/drawing/2014/main" id="{5B8036E3-1980-4DAA-976B-ED7044E11A71}"/>
              </a:ext>
            </a:extLst>
          </p:cNvPr>
          <p:cNvPicPr>
            <a:picLocks noChangeAspect="1"/>
          </p:cNvPicPr>
          <p:nvPr/>
        </p:nvPicPr>
        <p:blipFill>
          <a:blip r:embed="rId8"/>
          <a:stretch>
            <a:fillRect/>
          </a:stretch>
        </p:blipFill>
        <p:spPr>
          <a:xfrm>
            <a:off x="6030692" y="2041958"/>
            <a:ext cx="301989" cy="384348"/>
          </a:xfrm>
          <a:prstGeom prst="rect">
            <a:avLst/>
          </a:prstGeom>
        </p:spPr>
      </p:pic>
      <p:pic>
        <p:nvPicPr>
          <p:cNvPr id="212" name="Picture 211">
            <a:extLst>
              <a:ext uri="{FF2B5EF4-FFF2-40B4-BE49-F238E27FC236}">
                <a16:creationId xmlns:a16="http://schemas.microsoft.com/office/drawing/2014/main" id="{BDC48BFC-EE7E-4F0C-9378-D502B1AA451A}"/>
              </a:ext>
            </a:extLst>
          </p:cNvPr>
          <p:cNvPicPr>
            <a:picLocks noChangeAspect="1"/>
          </p:cNvPicPr>
          <p:nvPr/>
        </p:nvPicPr>
        <p:blipFill>
          <a:blip r:embed="rId9"/>
          <a:stretch>
            <a:fillRect/>
          </a:stretch>
        </p:blipFill>
        <p:spPr>
          <a:xfrm>
            <a:off x="7653289" y="2094419"/>
            <a:ext cx="206267" cy="338278"/>
          </a:xfrm>
          <a:prstGeom prst="rect">
            <a:avLst/>
          </a:prstGeom>
        </p:spPr>
      </p:pic>
      <p:sp>
        <p:nvSpPr>
          <p:cNvPr id="2" name="Title 1"/>
          <p:cNvSpPr>
            <a:spLocks noGrp="1"/>
          </p:cNvSpPr>
          <p:nvPr>
            <p:ph type="title"/>
          </p:nvPr>
        </p:nvSpPr>
        <p:spPr>
          <a:xfrm>
            <a:off x="224031" y="83812"/>
            <a:ext cx="8912225" cy="610791"/>
          </a:xfrm>
        </p:spPr>
        <p:txBody>
          <a:bodyPr/>
          <a:lstStyle/>
          <a:p>
            <a:r>
              <a:rPr lang="en-US" sz="2400" dirty="0"/>
              <a:t>TI at a glance</a:t>
            </a:r>
          </a:p>
        </p:txBody>
      </p:sp>
      <p:sp>
        <p:nvSpPr>
          <p:cNvPr id="7" name="Rectangle 6">
            <a:extLst>
              <a:ext uri="{FF2B5EF4-FFF2-40B4-BE49-F238E27FC236}">
                <a16:creationId xmlns:a16="http://schemas.microsoft.com/office/drawing/2014/main" id="{2738C1F3-96FD-446B-B935-0D58EE0D6460}"/>
              </a:ext>
            </a:extLst>
          </p:cNvPr>
          <p:cNvSpPr/>
          <p:nvPr/>
        </p:nvSpPr>
        <p:spPr>
          <a:xfrm>
            <a:off x="433985" y="1096604"/>
            <a:ext cx="1473349" cy="665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5976" tIns="37976" rIns="75976" bIns="37976" rtlCol="0" anchor="ctr"/>
          <a:lstStyle/>
          <a:p>
            <a:pPr algn="ctr" defTabSz="455807"/>
            <a:r>
              <a:rPr lang="en-US" sz="1200" dirty="0">
                <a:solidFill>
                  <a:schemeClr val="accent3"/>
                </a:solidFill>
              </a:rPr>
              <a:t>Analog Power Products</a:t>
            </a:r>
          </a:p>
        </p:txBody>
      </p:sp>
      <p:sp>
        <p:nvSpPr>
          <p:cNvPr id="34" name="Rectangle 33">
            <a:extLst>
              <a:ext uri="{FF2B5EF4-FFF2-40B4-BE49-F238E27FC236}">
                <a16:creationId xmlns:a16="http://schemas.microsoft.com/office/drawing/2014/main" id="{5BE2ECF9-41CD-4103-B03A-6DA32F1287AD}"/>
              </a:ext>
            </a:extLst>
          </p:cNvPr>
          <p:cNvSpPr/>
          <p:nvPr/>
        </p:nvSpPr>
        <p:spPr>
          <a:xfrm>
            <a:off x="2487805" y="1098647"/>
            <a:ext cx="1473349" cy="665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5976" tIns="37976" rIns="75976" bIns="37976" rtlCol="0" anchor="ctr"/>
          <a:lstStyle/>
          <a:p>
            <a:pPr algn="ctr" defTabSz="455807"/>
            <a:r>
              <a:rPr lang="en-US" sz="1200" dirty="0">
                <a:solidFill>
                  <a:schemeClr val="accent3"/>
                </a:solidFill>
              </a:rPr>
              <a:t>Analog Signal </a:t>
            </a:r>
            <a:br>
              <a:rPr lang="en-US" sz="1200" dirty="0">
                <a:solidFill>
                  <a:schemeClr val="accent3"/>
                </a:solidFill>
              </a:rPr>
            </a:br>
            <a:r>
              <a:rPr lang="en-US" sz="1200" dirty="0">
                <a:solidFill>
                  <a:schemeClr val="accent3"/>
                </a:solidFill>
              </a:rPr>
              <a:t>Chain</a:t>
            </a:r>
          </a:p>
        </p:txBody>
      </p:sp>
      <p:sp>
        <p:nvSpPr>
          <p:cNvPr id="107" name="Rectangle 106">
            <a:extLst>
              <a:ext uri="{FF2B5EF4-FFF2-40B4-BE49-F238E27FC236}">
                <a16:creationId xmlns:a16="http://schemas.microsoft.com/office/drawing/2014/main" id="{E77D2F95-8E7A-4B0E-92CF-339A0CF1DF3A}"/>
              </a:ext>
            </a:extLst>
          </p:cNvPr>
          <p:cNvSpPr/>
          <p:nvPr/>
        </p:nvSpPr>
        <p:spPr>
          <a:xfrm>
            <a:off x="7217535" y="1101911"/>
            <a:ext cx="1458492" cy="665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5976" tIns="37976" rIns="75976" bIns="37976" rtlCol="0" anchor="ctr"/>
          <a:lstStyle/>
          <a:p>
            <a:pPr algn="ctr" defTabSz="455807"/>
            <a:r>
              <a:rPr lang="en-US" sz="1200" dirty="0">
                <a:solidFill>
                  <a:schemeClr val="accent3"/>
                </a:solidFill>
              </a:rPr>
              <a:t>DLP</a:t>
            </a:r>
            <a:r>
              <a:rPr lang="en-US" sz="1200" baseline="30000" dirty="0">
                <a:solidFill>
                  <a:schemeClr val="accent3"/>
                </a:solidFill>
              </a:rPr>
              <a:t>®</a:t>
            </a:r>
            <a:r>
              <a:rPr lang="en-US" sz="1200" dirty="0">
                <a:solidFill>
                  <a:schemeClr val="accent3"/>
                </a:solidFill>
              </a:rPr>
              <a:t> </a:t>
            </a:r>
            <a:br>
              <a:rPr lang="en-US" sz="1200" dirty="0">
                <a:solidFill>
                  <a:schemeClr val="accent3"/>
                </a:solidFill>
              </a:rPr>
            </a:br>
            <a:r>
              <a:rPr lang="en-US" sz="1200" dirty="0">
                <a:solidFill>
                  <a:schemeClr val="accent3"/>
                </a:solidFill>
              </a:rPr>
              <a:t>Products</a:t>
            </a:r>
          </a:p>
        </p:txBody>
      </p:sp>
      <p:sp>
        <p:nvSpPr>
          <p:cNvPr id="39" name="Rectangle 38">
            <a:extLst>
              <a:ext uri="{FF2B5EF4-FFF2-40B4-BE49-F238E27FC236}">
                <a16:creationId xmlns:a16="http://schemas.microsoft.com/office/drawing/2014/main" id="{13497599-B565-45DC-9AD9-0A557A837282}"/>
              </a:ext>
            </a:extLst>
          </p:cNvPr>
          <p:cNvSpPr/>
          <p:nvPr/>
        </p:nvSpPr>
        <p:spPr>
          <a:xfrm>
            <a:off x="5239170" y="1101914"/>
            <a:ext cx="1450329" cy="665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5976" tIns="37976" rIns="75976" bIns="37976" rtlCol="0" anchor="ctr"/>
          <a:lstStyle/>
          <a:p>
            <a:pPr algn="ctr" defTabSz="455807"/>
            <a:r>
              <a:rPr lang="en-US" sz="1200" dirty="0">
                <a:solidFill>
                  <a:schemeClr val="accent3"/>
                </a:solidFill>
              </a:rPr>
              <a:t>Embedded Processing</a:t>
            </a:r>
          </a:p>
        </p:txBody>
      </p:sp>
      <p:sp>
        <p:nvSpPr>
          <p:cNvPr id="204" name="Freeform 9">
            <a:extLst>
              <a:ext uri="{FF2B5EF4-FFF2-40B4-BE49-F238E27FC236}">
                <a16:creationId xmlns:a16="http://schemas.microsoft.com/office/drawing/2014/main" id="{0156AD6B-9396-43CD-A5CD-C3FA2FD811B2}"/>
              </a:ext>
            </a:extLst>
          </p:cNvPr>
          <p:cNvSpPr/>
          <p:nvPr/>
        </p:nvSpPr>
        <p:spPr>
          <a:xfrm rot="10800000" flipV="1">
            <a:off x="467977" y="986779"/>
            <a:ext cx="8208053" cy="627851"/>
          </a:xfrm>
          <a:custGeom>
            <a:avLst/>
            <a:gdLst>
              <a:gd name="connsiteX0" fmla="*/ 0 w 3738520"/>
              <a:gd name="connsiteY0" fmla="*/ 647363 h 647363"/>
              <a:gd name="connsiteX1" fmla="*/ 0 w 3738520"/>
              <a:gd name="connsiteY1" fmla="*/ 0 h 647363"/>
              <a:gd name="connsiteX2" fmla="*/ 3738520 w 3738520"/>
              <a:gd name="connsiteY2" fmla="*/ 0 h 647363"/>
              <a:gd name="connsiteX3" fmla="*/ 3738520 w 3738520"/>
              <a:gd name="connsiteY3" fmla="*/ 647363 h 647363"/>
            </a:gdLst>
            <a:ahLst/>
            <a:cxnLst>
              <a:cxn ang="0">
                <a:pos x="connsiteX0" y="connsiteY0"/>
              </a:cxn>
              <a:cxn ang="0">
                <a:pos x="connsiteX1" y="connsiteY1"/>
              </a:cxn>
              <a:cxn ang="0">
                <a:pos x="connsiteX2" y="connsiteY2"/>
              </a:cxn>
              <a:cxn ang="0">
                <a:pos x="connsiteX3" y="connsiteY3"/>
              </a:cxn>
            </a:cxnLst>
            <a:rect l="l" t="t" r="r" b="b"/>
            <a:pathLst>
              <a:path w="3738520" h="647363">
                <a:moveTo>
                  <a:pt x="0" y="647363"/>
                </a:moveTo>
                <a:lnTo>
                  <a:pt x="0" y="0"/>
                </a:lnTo>
                <a:lnTo>
                  <a:pt x="3738520" y="0"/>
                </a:lnTo>
                <a:lnTo>
                  <a:pt x="3738520" y="647363"/>
                </a:lnTo>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26" name="TextBox 25">
            <a:extLst>
              <a:ext uri="{FF2B5EF4-FFF2-40B4-BE49-F238E27FC236}">
                <a16:creationId xmlns:a16="http://schemas.microsoft.com/office/drawing/2014/main" id="{3C940C16-15FC-4EE9-9E09-FD68118174CE}"/>
              </a:ext>
            </a:extLst>
          </p:cNvPr>
          <p:cNvSpPr txBox="1"/>
          <p:nvPr/>
        </p:nvSpPr>
        <p:spPr>
          <a:xfrm>
            <a:off x="3706649" y="847364"/>
            <a:ext cx="1730708" cy="338554"/>
          </a:xfrm>
          <a:prstGeom prst="rect">
            <a:avLst/>
          </a:prstGeom>
          <a:solidFill>
            <a:schemeClr val="bg1"/>
          </a:solidFill>
        </p:spPr>
        <p:txBody>
          <a:bodyPr wrap="square" lIns="91428" tIns="45714" rIns="91428" bIns="45714" rtlCol="0">
            <a:spAutoFit/>
          </a:bodyPr>
          <a:lstStyle/>
          <a:p>
            <a:pPr algn="ctr"/>
            <a:r>
              <a:rPr lang="en-US" sz="1600" spc="200" dirty="0">
                <a:solidFill>
                  <a:schemeClr val="accent3"/>
                </a:solidFill>
              </a:rPr>
              <a:t>PORTFOLIO</a:t>
            </a:r>
          </a:p>
        </p:txBody>
      </p:sp>
      <p:sp>
        <p:nvSpPr>
          <p:cNvPr id="115" name="TextBox 114">
            <a:extLst>
              <a:ext uri="{FF2B5EF4-FFF2-40B4-BE49-F238E27FC236}">
                <a16:creationId xmlns:a16="http://schemas.microsoft.com/office/drawing/2014/main" id="{6406AE10-A81A-457F-B996-AF09FF3289B3}"/>
              </a:ext>
            </a:extLst>
          </p:cNvPr>
          <p:cNvSpPr txBox="1"/>
          <p:nvPr/>
        </p:nvSpPr>
        <p:spPr>
          <a:xfrm>
            <a:off x="3873165" y="1729531"/>
            <a:ext cx="1397677" cy="307764"/>
          </a:xfrm>
          <a:prstGeom prst="rect">
            <a:avLst/>
          </a:prstGeom>
          <a:solidFill>
            <a:schemeClr val="bg1"/>
          </a:solidFill>
        </p:spPr>
        <p:txBody>
          <a:bodyPr wrap="square" lIns="91428" tIns="45714" rIns="91428" bIns="45714" rtlCol="0">
            <a:spAutoFit/>
          </a:bodyPr>
          <a:lstStyle/>
          <a:p>
            <a:pPr algn="ctr"/>
            <a:r>
              <a:rPr lang="en-US" sz="1400" dirty="0">
                <a:solidFill>
                  <a:schemeClr val="bg2">
                    <a:lumMod val="50000"/>
                  </a:schemeClr>
                </a:solidFill>
              </a:rPr>
              <a:t>Key markets</a:t>
            </a:r>
          </a:p>
        </p:txBody>
      </p:sp>
      <p:cxnSp>
        <p:nvCxnSpPr>
          <p:cNvPr id="201" name="Straight Connector 200">
            <a:extLst>
              <a:ext uri="{FF2B5EF4-FFF2-40B4-BE49-F238E27FC236}">
                <a16:creationId xmlns:a16="http://schemas.microsoft.com/office/drawing/2014/main" id="{19B6C44E-0E34-4942-AB3C-09753DBEFF85}"/>
              </a:ext>
            </a:extLst>
          </p:cNvPr>
          <p:cNvCxnSpPr>
            <a:cxnSpLocks/>
          </p:cNvCxnSpPr>
          <p:nvPr/>
        </p:nvCxnSpPr>
        <p:spPr>
          <a:xfrm>
            <a:off x="591931" y="2883103"/>
            <a:ext cx="7960145" cy="0"/>
          </a:xfrm>
          <a:prstGeom prst="line">
            <a:avLst/>
          </a:prstGeom>
          <a:ln>
            <a:solidFill>
              <a:schemeClr val="bg2">
                <a:lumMod val="50000"/>
              </a:schemeClr>
            </a:solidFill>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3C940C16-15FC-4EE9-9E09-FD68118174CE}"/>
              </a:ext>
            </a:extLst>
          </p:cNvPr>
          <p:cNvSpPr txBox="1"/>
          <p:nvPr/>
        </p:nvSpPr>
        <p:spPr>
          <a:xfrm>
            <a:off x="3285352" y="2716116"/>
            <a:ext cx="2665013" cy="307764"/>
          </a:xfrm>
          <a:prstGeom prst="rect">
            <a:avLst/>
          </a:prstGeom>
          <a:solidFill>
            <a:schemeClr val="bg1"/>
          </a:solidFill>
        </p:spPr>
        <p:txBody>
          <a:bodyPr wrap="square" lIns="91428" tIns="45714" rIns="91428" bIns="45714" rtlCol="0">
            <a:spAutoFit/>
          </a:bodyPr>
          <a:lstStyle/>
          <a:p>
            <a:pPr algn="ctr"/>
            <a:r>
              <a:rPr lang="en-US" sz="1400" dirty="0">
                <a:solidFill>
                  <a:schemeClr val="bg2">
                    <a:lumMod val="50000"/>
                  </a:schemeClr>
                </a:solidFill>
              </a:rPr>
              <a:t>Technology and manufacturing</a:t>
            </a:r>
          </a:p>
        </p:txBody>
      </p:sp>
      <p:sp>
        <p:nvSpPr>
          <p:cNvPr id="118" name="TextBox 117">
            <a:extLst>
              <a:ext uri="{FF2B5EF4-FFF2-40B4-BE49-F238E27FC236}">
                <a16:creationId xmlns:a16="http://schemas.microsoft.com/office/drawing/2014/main" id="{E0491B14-3000-4126-B69B-F57A98646337}"/>
              </a:ext>
            </a:extLst>
          </p:cNvPr>
          <p:cNvSpPr txBox="1"/>
          <p:nvPr/>
        </p:nvSpPr>
        <p:spPr>
          <a:xfrm>
            <a:off x="3736733" y="2463367"/>
            <a:ext cx="1596201" cy="223120"/>
          </a:xfrm>
          <a:prstGeom prst="rect">
            <a:avLst/>
          </a:prstGeom>
          <a:noFill/>
        </p:spPr>
        <p:txBody>
          <a:bodyPr wrap="square" lIns="91420" tIns="45711" rIns="91420" bIns="45711" rtlCol="0">
            <a:spAutoFit/>
          </a:bodyPr>
          <a:lstStyle/>
          <a:p>
            <a:pPr algn="ctr" fontAlgn="base">
              <a:lnSpc>
                <a:spcPct val="85000"/>
              </a:lnSpc>
              <a:spcBef>
                <a:spcPct val="0"/>
              </a:spcBef>
              <a:spcAft>
                <a:spcPct val="0"/>
              </a:spcAft>
            </a:pPr>
            <a:r>
              <a:rPr lang="en-US" sz="1000" dirty="0">
                <a:solidFill>
                  <a:srgbClr val="808080"/>
                </a:solidFill>
                <a:cs typeface="Arial" charset="0"/>
              </a:rPr>
              <a:t>Personal electronics</a:t>
            </a:r>
          </a:p>
        </p:txBody>
      </p:sp>
      <p:pic>
        <p:nvPicPr>
          <p:cNvPr id="206" name="Picture 205">
            <a:extLst>
              <a:ext uri="{FF2B5EF4-FFF2-40B4-BE49-F238E27FC236}">
                <a16:creationId xmlns:a16="http://schemas.microsoft.com/office/drawing/2014/main" id="{5192C898-E0C8-4B71-AFA0-5C825DDF5ECA}"/>
              </a:ext>
            </a:extLst>
          </p:cNvPr>
          <p:cNvPicPr>
            <a:picLocks noChangeAspect="1"/>
          </p:cNvPicPr>
          <p:nvPr/>
        </p:nvPicPr>
        <p:blipFill>
          <a:blip r:embed="rId10"/>
          <a:stretch>
            <a:fillRect/>
          </a:stretch>
        </p:blipFill>
        <p:spPr>
          <a:xfrm>
            <a:off x="4339609" y="2083947"/>
            <a:ext cx="390449" cy="361879"/>
          </a:xfrm>
          <a:prstGeom prst="rect">
            <a:avLst/>
          </a:prstGeom>
        </p:spPr>
      </p:pic>
      <p:sp>
        <p:nvSpPr>
          <p:cNvPr id="85" name="TextBox 84">
            <a:extLst>
              <a:ext uri="{FF2B5EF4-FFF2-40B4-BE49-F238E27FC236}">
                <a16:creationId xmlns:a16="http://schemas.microsoft.com/office/drawing/2014/main" id="{6BFC74A4-59DF-46F7-8E17-490B0F2A637F}"/>
              </a:ext>
            </a:extLst>
          </p:cNvPr>
          <p:cNvSpPr txBox="1"/>
          <p:nvPr/>
        </p:nvSpPr>
        <p:spPr>
          <a:xfrm>
            <a:off x="3869096" y="3046809"/>
            <a:ext cx="1405814" cy="253904"/>
          </a:xfrm>
          <a:prstGeom prst="rect">
            <a:avLst/>
          </a:prstGeom>
          <a:noFill/>
        </p:spPr>
        <p:txBody>
          <a:bodyPr wrap="square" lIns="91428" tIns="45714" rIns="91428" bIns="45714" rtlCol="0">
            <a:spAutoFit/>
          </a:bodyPr>
          <a:lstStyle/>
          <a:p>
            <a:pPr algn="ctr"/>
            <a:r>
              <a:rPr lang="en-US" sz="1000" dirty="0">
                <a:solidFill>
                  <a:schemeClr val="bg2"/>
                </a:solidFill>
              </a:rPr>
              <a:t>Quality and reliability</a:t>
            </a:r>
          </a:p>
        </p:txBody>
      </p:sp>
      <p:pic>
        <p:nvPicPr>
          <p:cNvPr id="15" name="Picture 14" descr="A picture containing text&#10;&#10;Description automatically generated">
            <a:extLst>
              <a:ext uri="{FF2B5EF4-FFF2-40B4-BE49-F238E27FC236}">
                <a16:creationId xmlns:a16="http://schemas.microsoft.com/office/drawing/2014/main" id="{0D865250-C94F-114D-9A98-3008DF8EAA5E}"/>
              </a:ext>
            </a:extLst>
          </p:cNvPr>
          <p:cNvPicPr>
            <a:picLocks noChangeAspect="1"/>
          </p:cNvPicPr>
          <p:nvPr/>
        </p:nvPicPr>
        <p:blipFill>
          <a:blip r:embed="rId11">
            <a:alphaModFix amt="69000"/>
          </a:blip>
          <a:stretch>
            <a:fillRect/>
          </a:stretch>
        </p:blipFill>
        <p:spPr>
          <a:xfrm>
            <a:off x="858063" y="3520333"/>
            <a:ext cx="625193" cy="625193"/>
          </a:xfrm>
          <a:prstGeom prst="rect">
            <a:avLst/>
          </a:prstGeom>
        </p:spPr>
      </p:pic>
      <p:pic>
        <p:nvPicPr>
          <p:cNvPr id="17" name="Picture 16" descr="Icon&#10;&#10;Description automatically generated">
            <a:extLst>
              <a:ext uri="{FF2B5EF4-FFF2-40B4-BE49-F238E27FC236}">
                <a16:creationId xmlns:a16="http://schemas.microsoft.com/office/drawing/2014/main" id="{03B036BA-58EB-D24F-A4D8-4D99C9BBCEC5}"/>
              </a:ext>
            </a:extLst>
          </p:cNvPr>
          <p:cNvPicPr>
            <a:picLocks noChangeAspect="1"/>
          </p:cNvPicPr>
          <p:nvPr/>
        </p:nvPicPr>
        <p:blipFill>
          <a:blip r:embed="rId12">
            <a:alphaModFix amt="68000"/>
          </a:blip>
          <a:stretch>
            <a:fillRect/>
          </a:stretch>
        </p:blipFill>
        <p:spPr>
          <a:xfrm>
            <a:off x="2143926" y="3612913"/>
            <a:ext cx="560013" cy="560013"/>
          </a:xfrm>
          <a:prstGeom prst="rect">
            <a:avLst/>
          </a:prstGeom>
        </p:spPr>
      </p:pic>
      <p:pic>
        <p:nvPicPr>
          <p:cNvPr id="20" name="Picture 19" descr="A picture containing icon&#10;&#10;Description automatically generated">
            <a:extLst>
              <a:ext uri="{FF2B5EF4-FFF2-40B4-BE49-F238E27FC236}">
                <a16:creationId xmlns:a16="http://schemas.microsoft.com/office/drawing/2014/main" id="{7DE028E8-F89F-F44F-BC39-1119D1CBBA1A}"/>
              </a:ext>
            </a:extLst>
          </p:cNvPr>
          <p:cNvPicPr>
            <a:picLocks noChangeAspect="1"/>
          </p:cNvPicPr>
          <p:nvPr/>
        </p:nvPicPr>
        <p:blipFill>
          <a:blip r:embed="rId13">
            <a:alphaModFix amt="69000"/>
          </a:blip>
          <a:stretch>
            <a:fillRect/>
          </a:stretch>
        </p:blipFill>
        <p:spPr>
          <a:xfrm>
            <a:off x="3365679" y="3662818"/>
            <a:ext cx="503417" cy="503417"/>
          </a:xfrm>
          <a:prstGeom prst="rect">
            <a:avLst/>
          </a:prstGeom>
        </p:spPr>
      </p:pic>
      <p:pic>
        <p:nvPicPr>
          <p:cNvPr id="22" name="Picture 21" descr="A picture containing text, night sky&#10;&#10;Description automatically generated">
            <a:extLst>
              <a:ext uri="{FF2B5EF4-FFF2-40B4-BE49-F238E27FC236}">
                <a16:creationId xmlns:a16="http://schemas.microsoft.com/office/drawing/2014/main" id="{9364F98C-3743-1348-9E7A-037DFB954231}"/>
              </a:ext>
            </a:extLst>
          </p:cNvPr>
          <p:cNvPicPr>
            <a:picLocks noChangeAspect="1"/>
          </p:cNvPicPr>
          <p:nvPr/>
        </p:nvPicPr>
        <p:blipFill>
          <a:blip r:embed="rId14">
            <a:alphaModFix amt="69000"/>
          </a:blip>
          <a:stretch>
            <a:fillRect/>
          </a:stretch>
        </p:blipFill>
        <p:spPr>
          <a:xfrm>
            <a:off x="5230178" y="3569933"/>
            <a:ext cx="565729" cy="565729"/>
          </a:xfrm>
          <a:prstGeom prst="rect">
            <a:avLst/>
          </a:prstGeom>
        </p:spPr>
      </p:pic>
      <p:pic>
        <p:nvPicPr>
          <p:cNvPr id="24" name="Picture 23" descr="A picture containing shape&#10;&#10;Description automatically generated">
            <a:extLst>
              <a:ext uri="{FF2B5EF4-FFF2-40B4-BE49-F238E27FC236}">
                <a16:creationId xmlns:a16="http://schemas.microsoft.com/office/drawing/2014/main" id="{F23A11E9-3B2F-9842-9F25-51EDB7426876}"/>
              </a:ext>
            </a:extLst>
          </p:cNvPr>
          <p:cNvPicPr>
            <a:picLocks noChangeAspect="1"/>
          </p:cNvPicPr>
          <p:nvPr/>
        </p:nvPicPr>
        <p:blipFill>
          <a:blip r:embed="rId15">
            <a:alphaModFix amt="68000"/>
          </a:blip>
          <a:stretch>
            <a:fillRect/>
          </a:stretch>
        </p:blipFill>
        <p:spPr>
          <a:xfrm>
            <a:off x="7701920" y="3510860"/>
            <a:ext cx="659416" cy="659416"/>
          </a:xfrm>
          <a:prstGeom prst="rect">
            <a:avLst/>
          </a:prstGeom>
        </p:spPr>
      </p:pic>
      <p:cxnSp>
        <p:nvCxnSpPr>
          <p:cNvPr id="205" name="Straight Connector 204">
            <a:extLst>
              <a:ext uri="{FF2B5EF4-FFF2-40B4-BE49-F238E27FC236}">
                <a16:creationId xmlns:a16="http://schemas.microsoft.com/office/drawing/2014/main" id="{3D389659-3A80-2249-94A6-AE85662DBAAD}"/>
              </a:ext>
            </a:extLst>
          </p:cNvPr>
          <p:cNvCxnSpPr>
            <a:cxnSpLocks/>
          </p:cNvCxnSpPr>
          <p:nvPr/>
        </p:nvCxnSpPr>
        <p:spPr>
          <a:xfrm>
            <a:off x="591931" y="3512158"/>
            <a:ext cx="7960145" cy="0"/>
          </a:xfrm>
          <a:prstGeom prst="line">
            <a:avLst/>
          </a:prstGeom>
          <a:ln>
            <a:solidFill>
              <a:schemeClr val="bg2">
                <a:lumMod val="50000"/>
              </a:schemeClr>
            </a:solidFill>
          </a:ln>
        </p:spPr>
        <p:style>
          <a:lnRef idx="1">
            <a:schemeClr val="accent2"/>
          </a:lnRef>
          <a:fillRef idx="0">
            <a:schemeClr val="accent2"/>
          </a:fillRef>
          <a:effectRef idx="0">
            <a:schemeClr val="accent2"/>
          </a:effectRef>
          <a:fontRef idx="minor">
            <a:schemeClr val="tx1"/>
          </a:fontRef>
        </p:style>
      </p:cxnSp>
      <p:sp>
        <p:nvSpPr>
          <p:cNvPr id="200" name="TextBox 199">
            <a:extLst>
              <a:ext uri="{FF2B5EF4-FFF2-40B4-BE49-F238E27FC236}">
                <a16:creationId xmlns:a16="http://schemas.microsoft.com/office/drawing/2014/main" id="{8FCBB5B5-A0EF-468D-89D6-0B8F5DC162AC}"/>
              </a:ext>
            </a:extLst>
          </p:cNvPr>
          <p:cNvSpPr txBox="1"/>
          <p:nvPr/>
        </p:nvSpPr>
        <p:spPr>
          <a:xfrm>
            <a:off x="4139006" y="3332912"/>
            <a:ext cx="865994" cy="307764"/>
          </a:xfrm>
          <a:prstGeom prst="rect">
            <a:avLst/>
          </a:prstGeom>
          <a:solidFill>
            <a:schemeClr val="bg1"/>
          </a:solidFill>
        </p:spPr>
        <p:txBody>
          <a:bodyPr wrap="square" lIns="91428" tIns="45714" rIns="91428" bIns="45714" rtlCol="0">
            <a:spAutoFit/>
          </a:bodyPr>
          <a:lstStyle/>
          <a:p>
            <a:pPr algn="ctr"/>
            <a:r>
              <a:rPr lang="en-US" sz="1400" dirty="0">
                <a:solidFill>
                  <a:schemeClr val="bg2">
                    <a:lumMod val="50000"/>
                  </a:schemeClr>
                </a:solidFill>
              </a:rPr>
              <a:t>Support</a:t>
            </a:r>
          </a:p>
        </p:txBody>
      </p:sp>
      <p:pic>
        <p:nvPicPr>
          <p:cNvPr id="27" name="Picture 26" descr="Graphical user interface, application&#10;&#10;Description automatically generated">
            <a:extLst>
              <a:ext uri="{FF2B5EF4-FFF2-40B4-BE49-F238E27FC236}">
                <a16:creationId xmlns:a16="http://schemas.microsoft.com/office/drawing/2014/main" id="{25B10A6B-6753-C944-96DB-BC4C236AAB6F}"/>
              </a:ext>
            </a:extLst>
          </p:cNvPr>
          <p:cNvPicPr>
            <a:picLocks noChangeAspect="1"/>
          </p:cNvPicPr>
          <p:nvPr/>
        </p:nvPicPr>
        <p:blipFill>
          <a:blip r:embed="rId16">
            <a:alphaModFix amt="69000"/>
          </a:blip>
          <a:stretch>
            <a:fillRect/>
          </a:stretch>
        </p:blipFill>
        <p:spPr>
          <a:xfrm>
            <a:off x="6424635" y="3476651"/>
            <a:ext cx="693625" cy="693625"/>
          </a:xfrm>
          <a:prstGeom prst="rect">
            <a:avLst/>
          </a:prstGeom>
        </p:spPr>
      </p:pic>
      <p:sp>
        <p:nvSpPr>
          <p:cNvPr id="127" name="TextBox 126">
            <a:extLst>
              <a:ext uri="{FF2B5EF4-FFF2-40B4-BE49-F238E27FC236}">
                <a16:creationId xmlns:a16="http://schemas.microsoft.com/office/drawing/2014/main" id="{961C1E60-BFB1-4A40-BD5E-716BCAC5740F}"/>
              </a:ext>
            </a:extLst>
          </p:cNvPr>
          <p:cNvSpPr txBox="1"/>
          <p:nvPr/>
        </p:nvSpPr>
        <p:spPr>
          <a:xfrm>
            <a:off x="3065888" y="4067177"/>
            <a:ext cx="1102999" cy="369314"/>
          </a:xfrm>
          <a:prstGeom prst="rect">
            <a:avLst/>
          </a:prstGeom>
          <a:noFill/>
        </p:spPr>
        <p:txBody>
          <a:bodyPr wrap="square" lIns="91420" tIns="45711" rIns="91420" bIns="45711" rtlCol="0">
            <a:spAutoFit/>
          </a:bodyPr>
          <a:lstStyle/>
          <a:p>
            <a:pPr algn="ctr" defTabSz="914243">
              <a:lnSpc>
                <a:spcPct val="90000"/>
              </a:lnSpc>
            </a:pPr>
            <a:r>
              <a:rPr lang="en-US" sz="1000" dirty="0">
                <a:solidFill>
                  <a:schemeClr val="bg2"/>
                </a:solidFill>
                <a:cs typeface="Arial" charset="0"/>
              </a:rPr>
              <a:t>Online</a:t>
            </a:r>
          </a:p>
          <a:p>
            <a:pPr algn="ctr" defTabSz="914243">
              <a:lnSpc>
                <a:spcPct val="90000"/>
              </a:lnSpc>
            </a:pPr>
            <a:r>
              <a:rPr lang="en-US" sz="1000" dirty="0">
                <a:solidFill>
                  <a:schemeClr val="bg2"/>
                </a:solidFill>
                <a:cs typeface="Arial" charset="0"/>
              </a:rPr>
              <a:t>support</a:t>
            </a:r>
          </a:p>
        </p:txBody>
      </p:sp>
    </p:spTree>
    <p:extLst>
      <p:ext uri="{BB962C8B-B14F-4D97-AF65-F5344CB8AC3E}">
        <p14:creationId xmlns:p14="http://schemas.microsoft.com/office/powerpoint/2010/main" val="4009220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4">
            <a:extLst>
              <a:ext uri="{FF2B5EF4-FFF2-40B4-BE49-F238E27FC236}">
                <a16:creationId xmlns:a16="http://schemas.microsoft.com/office/drawing/2014/main" id="{5AC05792-84BF-7F4B-A6D2-D84E7BA85B19}"/>
              </a:ext>
            </a:extLst>
          </p:cNvPr>
          <p:cNvSpPr txBox="1">
            <a:spLocks/>
          </p:cNvSpPr>
          <p:nvPr/>
        </p:nvSpPr>
        <p:spPr>
          <a:xfrm>
            <a:off x="191529" y="148457"/>
            <a:ext cx="8804563" cy="633596"/>
          </a:xfrm>
          <a:prstGeom prst="rect">
            <a:avLst/>
          </a:prstGeom>
        </p:spPr>
        <p:txBody>
          <a:bodyPr lIns="68580" tIns="34290" rIns="68580" bIns="34290"/>
          <a:lstStyle>
            <a:lvl1pPr algn="l" rtl="0" eaLnBrk="0" fontAlgn="base" hangingPunct="0">
              <a:lnSpc>
                <a:spcPct val="85000"/>
              </a:lnSpc>
              <a:spcBef>
                <a:spcPct val="0"/>
              </a:spcBef>
              <a:spcAft>
                <a:spcPct val="0"/>
              </a:spcAft>
              <a:defRPr sz="2700" b="1">
                <a:solidFill>
                  <a:schemeClr val="tx2"/>
                </a:solidFill>
                <a:latin typeface="+mj-lt"/>
                <a:ea typeface="+mj-ea"/>
                <a:cs typeface="+mj-cs"/>
              </a:defRPr>
            </a:lvl1pPr>
            <a:lvl2pPr algn="l" rtl="0" eaLnBrk="0" fontAlgn="base" hangingPunct="0">
              <a:lnSpc>
                <a:spcPct val="85000"/>
              </a:lnSpc>
              <a:spcBef>
                <a:spcPct val="0"/>
              </a:spcBef>
              <a:spcAft>
                <a:spcPct val="0"/>
              </a:spcAft>
              <a:defRPr sz="2700" b="1">
                <a:solidFill>
                  <a:schemeClr val="tx2"/>
                </a:solidFill>
                <a:latin typeface="Arial" charset="0"/>
              </a:defRPr>
            </a:lvl2pPr>
            <a:lvl3pPr algn="l" rtl="0" eaLnBrk="0" fontAlgn="base" hangingPunct="0">
              <a:lnSpc>
                <a:spcPct val="85000"/>
              </a:lnSpc>
              <a:spcBef>
                <a:spcPct val="0"/>
              </a:spcBef>
              <a:spcAft>
                <a:spcPct val="0"/>
              </a:spcAft>
              <a:defRPr sz="2700" b="1">
                <a:solidFill>
                  <a:schemeClr val="tx2"/>
                </a:solidFill>
                <a:latin typeface="Arial" charset="0"/>
              </a:defRPr>
            </a:lvl3pPr>
            <a:lvl4pPr algn="l" rtl="0" eaLnBrk="0" fontAlgn="base" hangingPunct="0">
              <a:lnSpc>
                <a:spcPct val="85000"/>
              </a:lnSpc>
              <a:spcBef>
                <a:spcPct val="0"/>
              </a:spcBef>
              <a:spcAft>
                <a:spcPct val="0"/>
              </a:spcAft>
              <a:defRPr sz="2700" b="1">
                <a:solidFill>
                  <a:schemeClr val="tx2"/>
                </a:solidFill>
                <a:latin typeface="Arial" charset="0"/>
              </a:defRPr>
            </a:lvl4pPr>
            <a:lvl5pPr algn="l" rtl="0" eaLnBrk="0" fontAlgn="base" hangingPunct="0">
              <a:lnSpc>
                <a:spcPct val="85000"/>
              </a:lnSpc>
              <a:spcBef>
                <a:spcPct val="0"/>
              </a:spcBef>
              <a:spcAft>
                <a:spcPct val="0"/>
              </a:spcAft>
              <a:defRPr sz="2700" b="1">
                <a:solidFill>
                  <a:schemeClr val="tx2"/>
                </a:solidFill>
                <a:latin typeface="Arial" charset="0"/>
              </a:defRPr>
            </a:lvl5pPr>
            <a:lvl6pPr marL="380895" algn="l" rtl="0" fontAlgn="base">
              <a:lnSpc>
                <a:spcPct val="85000"/>
              </a:lnSpc>
              <a:spcBef>
                <a:spcPct val="0"/>
              </a:spcBef>
              <a:spcAft>
                <a:spcPct val="0"/>
              </a:spcAft>
              <a:defRPr sz="2700" b="1">
                <a:solidFill>
                  <a:srgbClr val="FF0000"/>
                </a:solidFill>
                <a:latin typeface="Arial" charset="0"/>
              </a:defRPr>
            </a:lvl6pPr>
            <a:lvl7pPr marL="761790" algn="l" rtl="0" fontAlgn="base">
              <a:lnSpc>
                <a:spcPct val="85000"/>
              </a:lnSpc>
              <a:spcBef>
                <a:spcPct val="0"/>
              </a:spcBef>
              <a:spcAft>
                <a:spcPct val="0"/>
              </a:spcAft>
              <a:defRPr sz="2700" b="1">
                <a:solidFill>
                  <a:srgbClr val="FF0000"/>
                </a:solidFill>
                <a:latin typeface="Arial" charset="0"/>
              </a:defRPr>
            </a:lvl7pPr>
            <a:lvl8pPr marL="1142683" algn="l" rtl="0" fontAlgn="base">
              <a:lnSpc>
                <a:spcPct val="85000"/>
              </a:lnSpc>
              <a:spcBef>
                <a:spcPct val="0"/>
              </a:spcBef>
              <a:spcAft>
                <a:spcPct val="0"/>
              </a:spcAft>
              <a:defRPr sz="2700" b="1">
                <a:solidFill>
                  <a:srgbClr val="FF0000"/>
                </a:solidFill>
                <a:latin typeface="Arial" charset="0"/>
              </a:defRPr>
            </a:lvl8pPr>
            <a:lvl9pPr marL="1523573" algn="l" rtl="0" fontAlgn="base">
              <a:lnSpc>
                <a:spcPct val="85000"/>
              </a:lnSpc>
              <a:spcBef>
                <a:spcPct val="0"/>
              </a:spcBef>
              <a:spcAft>
                <a:spcPct val="0"/>
              </a:spcAft>
              <a:defRPr sz="2700" b="1">
                <a:solidFill>
                  <a:srgbClr val="FF0000"/>
                </a:solidFill>
                <a:latin typeface="Arial" charset="0"/>
              </a:defRPr>
            </a:lvl9pPr>
          </a:lstStyle>
          <a:p>
            <a:r>
              <a:rPr lang="en-US" kern="0" dirty="0"/>
              <a:t>We offer products for any system</a:t>
            </a:r>
            <a:endParaRPr lang="en-US" kern="0" dirty="0">
              <a:solidFill>
                <a:schemeClr val="bg2">
                  <a:lumMod val="50000"/>
                </a:schemeClr>
              </a:solidFill>
            </a:endParaRPr>
          </a:p>
        </p:txBody>
      </p:sp>
      <p:sp>
        <p:nvSpPr>
          <p:cNvPr id="6" name="Slide Number Placeholder 3">
            <a:extLst>
              <a:ext uri="{FF2B5EF4-FFF2-40B4-BE49-F238E27FC236}">
                <a16:creationId xmlns:a16="http://schemas.microsoft.com/office/drawing/2014/main" id="{40E6E512-0A33-4C03-9089-AE1ABCBB0447}"/>
              </a:ext>
            </a:extLst>
          </p:cNvPr>
          <p:cNvSpPr>
            <a:spLocks noGrp="1"/>
          </p:cNvSpPr>
          <p:nvPr>
            <p:ph type="sldNum" sz="quarter" idx="10"/>
          </p:nvPr>
        </p:nvSpPr>
        <p:spPr>
          <a:xfrm>
            <a:off x="6642100" y="4973778"/>
            <a:ext cx="2133600" cy="154782"/>
          </a:xfrm>
        </p:spPr>
        <p:txBody>
          <a:bodyPr/>
          <a:lstStyle/>
          <a:p>
            <a:pPr>
              <a:defRPr/>
            </a:pPr>
            <a:fld id="{2B97888F-6AF7-4263-B69D-592D8C33BAC7}" type="slidenum">
              <a:rPr lang="en-US" smtClean="0"/>
              <a:pPr>
                <a:defRPr/>
              </a:pPr>
              <a:t>6</a:t>
            </a:fld>
            <a:endParaRPr lang="en-US" dirty="0"/>
          </a:p>
        </p:txBody>
      </p:sp>
      <p:sp>
        <p:nvSpPr>
          <p:cNvPr id="33" name="Rectangle 32">
            <a:extLst>
              <a:ext uri="{FF2B5EF4-FFF2-40B4-BE49-F238E27FC236}">
                <a16:creationId xmlns:a16="http://schemas.microsoft.com/office/drawing/2014/main" id="{A0493DD7-C1EA-45A0-A623-918DD191D590}"/>
              </a:ext>
            </a:extLst>
          </p:cNvPr>
          <p:cNvSpPr/>
          <p:nvPr/>
        </p:nvSpPr>
        <p:spPr>
          <a:xfrm>
            <a:off x="7113351" y="1106267"/>
            <a:ext cx="1728387" cy="2827237"/>
          </a:xfrm>
          <a:prstGeom prst="rect">
            <a:avLst/>
          </a:prstGeom>
          <a:solidFill>
            <a:srgbClr val="0070C0"/>
          </a:solid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aphicFrame>
        <p:nvGraphicFramePr>
          <p:cNvPr id="34" name="Table 33">
            <a:extLst>
              <a:ext uri="{FF2B5EF4-FFF2-40B4-BE49-F238E27FC236}">
                <a16:creationId xmlns:a16="http://schemas.microsoft.com/office/drawing/2014/main" id="{9AC22E67-CA84-4B0E-ADCC-1265083A0CCC}"/>
              </a:ext>
            </a:extLst>
          </p:cNvPr>
          <p:cNvGraphicFramePr>
            <a:graphicFrameLocks noGrp="1"/>
          </p:cNvGraphicFramePr>
          <p:nvPr>
            <p:extLst/>
          </p:nvPr>
        </p:nvGraphicFramePr>
        <p:xfrm>
          <a:off x="7119875" y="1376082"/>
          <a:ext cx="1714777" cy="2509008"/>
        </p:xfrm>
        <a:graphic>
          <a:graphicData uri="http://schemas.openxmlformats.org/drawingml/2006/table">
            <a:tbl>
              <a:tblPr firstRow="1" bandRow="1">
                <a:tableStyleId>{5C22544A-7EE6-4342-B048-85BDC9FD1C3A}</a:tableStyleId>
              </a:tblPr>
              <a:tblGrid>
                <a:gridCol w="1714777">
                  <a:extLst>
                    <a:ext uri="{9D8B030D-6E8A-4147-A177-3AD203B41FA5}">
                      <a16:colId xmlns:a16="http://schemas.microsoft.com/office/drawing/2014/main" val="472847161"/>
                    </a:ext>
                  </a:extLst>
                </a:gridCol>
              </a:tblGrid>
              <a:tr h="444471">
                <a:tc>
                  <a:txBody>
                    <a:bodyPr/>
                    <a:lstStyle/>
                    <a:p>
                      <a:pPr marL="0" marR="0" lvl="0" indent="0" algn="ctr" defTabSz="761520" rtl="0" eaLnBrk="1" fontAlgn="auto" latinLnBrk="0" hangingPunct="1">
                        <a:lnSpc>
                          <a:spcPct val="90000"/>
                        </a:lnSpc>
                        <a:spcBef>
                          <a:spcPts val="0"/>
                        </a:spcBef>
                        <a:spcAft>
                          <a:spcPts val="0"/>
                        </a:spcAft>
                        <a:buClrTx/>
                        <a:buSzTx/>
                        <a:buFontTx/>
                        <a:buNone/>
                        <a:tabLst/>
                        <a:defRPr/>
                      </a:pPr>
                      <a:r>
                        <a:rPr lang="en-US" sz="1050" b="0" dirty="0">
                          <a:solidFill>
                            <a:schemeClr val="bg1"/>
                          </a:solidFill>
                        </a:rPr>
                        <a:t>Buck DC/DC </a:t>
                      </a:r>
                      <a:br>
                        <a:rPr lang="en-US" sz="1050" b="0" dirty="0">
                          <a:solidFill>
                            <a:schemeClr val="bg1"/>
                          </a:solidFill>
                        </a:rPr>
                      </a:br>
                      <a:r>
                        <a:rPr lang="en-US" sz="1050" b="0" dirty="0">
                          <a:solidFill>
                            <a:schemeClr val="bg1"/>
                          </a:solidFill>
                        </a:rPr>
                        <a:t>switching regulators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249925473"/>
                  </a:ext>
                </a:extLst>
              </a:tr>
              <a:tr h="444471">
                <a:tc>
                  <a:txBody>
                    <a:bodyPr/>
                    <a:lstStyle/>
                    <a:p>
                      <a:pPr marL="0" marR="0" lvl="0" indent="0" algn="ctr" defTabSz="761520" rtl="0" eaLnBrk="1" fontAlgn="auto" latinLnBrk="0" hangingPunct="1">
                        <a:lnSpc>
                          <a:spcPct val="90000"/>
                        </a:lnSpc>
                        <a:spcBef>
                          <a:spcPts val="0"/>
                        </a:spcBef>
                        <a:spcAft>
                          <a:spcPts val="0"/>
                        </a:spcAft>
                        <a:buClrTx/>
                        <a:buSzTx/>
                        <a:buFontTx/>
                        <a:buNone/>
                        <a:tabLst/>
                        <a:defRPr/>
                      </a:pPr>
                      <a:r>
                        <a:rPr lang="en-US" sz="1050" b="0" dirty="0">
                          <a:solidFill>
                            <a:schemeClr val="bg1"/>
                          </a:solidFill>
                        </a:rPr>
                        <a:t>Boost, multichannel/</a:t>
                      </a:r>
                      <a:br>
                        <a:rPr lang="en-US" sz="1050" b="0" dirty="0">
                          <a:solidFill>
                            <a:schemeClr val="bg1"/>
                          </a:solidFill>
                        </a:rPr>
                      </a:br>
                      <a:r>
                        <a:rPr lang="en-US" sz="1050" b="0" dirty="0">
                          <a:solidFill>
                            <a:schemeClr val="bg1"/>
                          </a:solidFill>
                        </a:rPr>
                        <a:t>phase DC/DC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2008528"/>
                  </a:ext>
                </a:extLst>
              </a:tr>
              <a:tr h="391865">
                <a:tc>
                  <a:txBody>
                    <a:bodyPr/>
                    <a:lstStyle/>
                    <a:p>
                      <a:pPr marL="0" marR="0" lvl="0" indent="0" algn="ctr" defTabSz="761520" rtl="0" eaLnBrk="1" fontAlgn="auto" latinLnBrk="0" hangingPunct="1">
                        <a:lnSpc>
                          <a:spcPct val="90000"/>
                        </a:lnSpc>
                        <a:spcBef>
                          <a:spcPts val="0"/>
                        </a:spcBef>
                        <a:spcAft>
                          <a:spcPts val="0"/>
                        </a:spcAft>
                        <a:buClrTx/>
                        <a:buSzTx/>
                        <a:buFontTx/>
                        <a:buNone/>
                        <a:tabLst/>
                        <a:defRPr/>
                      </a:pPr>
                      <a:r>
                        <a:rPr lang="en-US" sz="1050" b="0" dirty="0">
                          <a:solidFill>
                            <a:schemeClr val="bg1"/>
                          </a:solidFill>
                        </a:rPr>
                        <a:t>Linear power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869074226"/>
                  </a:ext>
                </a:extLst>
              </a:tr>
              <a:tr h="444471">
                <a:tc>
                  <a:txBody>
                    <a:bodyPr/>
                    <a:lstStyle/>
                    <a:p>
                      <a:pPr marL="0" marR="0" lvl="0" indent="0" algn="ctr" defTabSz="761520" rtl="0" eaLnBrk="1" fontAlgn="auto" latinLnBrk="0" hangingPunct="1">
                        <a:lnSpc>
                          <a:spcPct val="90000"/>
                        </a:lnSpc>
                        <a:spcBef>
                          <a:spcPts val="0"/>
                        </a:spcBef>
                        <a:spcAft>
                          <a:spcPts val="0"/>
                        </a:spcAft>
                        <a:buClrTx/>
                        <a:buSzTx/>
                        <a:buFontTx/>
                        <a:buNone/>
                        <a:tabLst/>
                        <a:defRPr/>
                      </a:pPr>
                      <a:r>
                        <a:rPr lang="en-US" sz="1050" b="0" dirty="0">
                          <a:solidFill>
                            <a:schemeClr val="bg1"/>
                          </a:solidFill>
                        </a:rPr>
                        <a:t>Power switches, </a:t>
                      </a:r>
                    </a:p>
                    <a:p>
                      <a:pPr marL="0" marR="0" lvl="0" indent="0" algn="ctr" defTabSz="761520" rtl="0" eaLnBrk="1" fontAlgn="auto" latinLnBrk="0" hangingPunct="1">
                        <a:lnSpc>
                          <a:spcPct val="90000"/>
                        </a:lnSpc>
                        <a:spcBef>
                          <a:spcPts val="0"/>
                        </a:spcBef>
                        <a:spcAft>
                          <a:spcPts val="0"/>
                        </a:spcAft>
                        <a:buClrTx/>
                        <a:buSzTx/>
                        <a:buFontTx/>
                        <a:buNone/>
                        <a:tabLst/>
                        <a:defRPr/>
                      </a:pPr>
                      <a:r>
                        <a:rPr lang="en-US" sz="1050" b="0" dirty="0">
                          <a:solidFill>
                            <a:schemeClr val="bg1"/>
                          </a:solidFill>
                        </a:rPr>
                        <a:t>interface &amp; lighting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3168030786"/>
                  </a:ext>
                </a:extLst>
              </a:tr>
              <a:tr h="391865">
                <a:tc>
                  <a:txBody>
                    <a:bodyPr/>
                    <a:lstStyle/>
                    <a:p>
                      <a:pPr marL="0" marR="0" lvl="0" indent="0" algn="ctr" defTabSz="761520" rtl="0" eaLnBrk="1" fontAlgn="auto" latinLnBrk="0" hangingPunct="1">
                        <a:lnSpc>
                          <a:spcPct val="90000"/>
                        </a:lnSpc>
                        <a:spcBef>
                          <a:spcPts val="0"/>
                        </a:spcBef>
                        <a:spcAft>
                          <a:spcPts val="0"/>
                        </a:spcAft>
                        <a:buClrTx/>
                        <a:buSzTx/>
                        <a:buFontTx/>
                        <a:buNone/>
                        <a:tabLst/>
                        <a:defRPr/>
                      </a:pPr>
                      <a:r>
                        <a:rPr lang="en-US" sz="1050" b="0" dirty="0">
                          <a:solidFill>
                            <a:schemeClr val="bg1"/>
                          </a:solidFill>
                        </a:rPr>
                        <a:t>High-voltage power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99718439"/>
                  </a:ext>
                </a:extLst>
              </a:tr>
              <a:tr h="391865">
                <a:tc>
                  <a:txBody>
                    <a:bodyPr/>
                    <a:lstStyle/>
                    <a:p>
                      <a:pPr marL="0" marR="0" lvl="0" indent="0" algn="ctr" defTabSz="761520" rtl="0" eaLnBrk="1" fontAlgn="auto" latinLnBrk="0" hangingPunct="1">
                        <a:lnSpc>
                          <a:spcPct val="90000"/>
                        </a:lnSpc>
                        <a:spcBef>
                          <a:spcPts val="0"/>
                        </a:spcBef>
                        <a:spcAft>
                          <a:spcPts val="0"/>
                        </a:spcAft>
                        <a:buClrTx/>
                        <a:buSzTx/>
                        <a:buFontTx/>
                        <a:buNone/>
                        <a:tabLst/>
                        <a:defRPr/>
                      </a:pPr>
                      <a:r>
                        <a:rPr lang="en-US" sz="1050" b="0" dirty="0">
                          <a:solidFill>
                            <a:schemeClr val="bg1"/>
                          </a:solidFill>
                        </a:rPr>
                        <a:t>Battery management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solidFill>
                      <a:srgbClr val="0070C0"/>
                    </a:solidFill>
                  </a:tcPr>
                </a:tc>
                <a:extLst>
                  <a:ext uri="{0D108BD9-81ED-4DB2-BD59-A6C34878D82A}">
                    <a16:rowId xmlns:a16="http://schemas.microsoft.com/office/drawing/2014/main" val="327620851"/>
                  </a:ext>
                </a:extLst>
              </a:tr>
            </a:tbl>
          </a:graphicData>
        </a:graphic>
      </p:graphicFrame>
      <p:sp>
        <p:nvSpPr>
          <p:cNvPr id="35" name="Isosceles Triangle 34">
            <a:extLst>
              <a:ext uri="{FF2B5EF4-FFF2-40B4-BE49-F238E27FC236}">
                <a16:creationId xmlns:a16="http://schemas.microsoft.com/office/drawing/2014/main" id="{26DEAED0-6FFB-447C-91DB-D3481088D98F}"/>
              </a:ext>
            </a:extLst>
          </p:cNvPr>
          <p:cNvSpPr/>
          <p:nvPr/>
        </p:nvSpPr>
        <p:spPr bwMode="auto">
          <a:xfrm rot="5400000">
            <a:off x="2267336" y="936920"/>
            <a:ext cx="747479" cy="810047"/>
          </a:xfrm>
          <a:prstGeom prst="triangle">
            <a:avLst/>
          </a:prstGeom>
          <a:solidFill>
            <a:srgbClr val="0070C0"/>
          </a:solidFill>
          <a:ln>
            <a:no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wrap="none" lIns="70917" tIns="35459" rIns="70917" bIns="35459" anchor="ctr"/>
          <a:lstStyle/>
          <a:p>
            <a:pPr algn="ctr" defTabSz="709392" fontAlgn="base">
              <a:spcBef>
                <a:spcPct val="0"/>
              </a:spcBef>
              <a:spcAft>
                <a:spcPct val="0"/>
              </a:spcAft>
              <a:defRPr/>
            </a:pPr>
            <a:endParaRPr lang="en-US" sz="500" dirty="0">
              <a:solidFill>
                <a:prstClr val="white"/>
              </a:solidFill>
              <a:sym typeface="Gill Sans Light"/>
            </a:endParaRPr>
          </a:p>
        </p:txBody>
      </p:sp>
      <p:sp>
        <p:nvSpPr>
          <p:cNvPr id="36" name="Line 8">
            <a:extLst>
              <a:ext uri="{FF2B5EF4-FFF2-40B4-BE49-F238E27FC236}">
                <a16:creationId xmlns:a16="http://schemas.microsoft.com/office/drawing/2014/main" id="{1C8FE1F1-29F7-456A-BF6C-E7319A0C9753}"/>
              </a:ext>
            </a:extLst>
          </p:cNvPr>
          <p:cNvSpPr>
            <a:spLocks noChangeShapeType="1"/>
          </p:cNvSpPr>
          <p:nvPr/>
        </p:nvSpPr>
        <p:spPr bwMode="auto">
          <a:xfrm flipH="1">
            <a:off x="1663963" y="1330847"/>
            <a:ext cx="555838" cy="0"/>
          </a:xfrm>
          <a:prstGeom prst="line">
            <a:avLst/>
          </a:prstGeom>
          <a:noFill/>
          <a:ln w="12700">
            <a:solidFill>
              <a:schemeClr val="tx1">
                <a:lumMod val="50000"/>
                <a:lumOff val="50000"/>
              </a:schemeClr>
            </a:solidFill>
            <a:round/>
            <a:headEnd type="triangle" w="lg" len="med"/>
            <a:tailEnd type="none" w="med" len="med"/>
          </a:ln>
        </p:spPr>
        <p:txBody>
          <a:bodyPr wrap="none" lIns="91402" tIns="45703" rIns="91402" bIns="45703" anchor="ctr"/>
          <a:lstStyle/>
          <a:p>
            <a:endParaRPr lang="en-US" sz="1200" dirty="0">
              <a:solidFill>
                <a:srgbClr val="000000"/>
              </a:solidFill>
              <a:cs typeface="Arial" charset="0"/>
            </a:endParaRPr>
          </a:p>
        </p:txBody>
      </p:sp>
      <p:sp>
        <p:nvSpPr>
          <p:cNvPr id="37" name="Line 8">
            <a:extLst>
              <a:ext uri="{FF2B5EF4-FFF2-40B4-BE49-F238E27FC236}">
                <a16:creationId xmlns:a16="http://schemas.microsoft.com/office/drawing/2014/main" id="{34EC0B23-F805-4C91-9928-A9D43C6334C7}"/>
              </a:ext>
            </a:extLst>
          </p:cNvPr>
          <p:cNvSpPr>
            <a:spLocks noChangeShapeType="1"/>
          </p:cNvSpPr>
          <p:nvPr/>
        </p:nvSpPr>
        <p:spPr bwMode="auto">
          <a:xfrm>
            <a:off x="5215479" y="2260172"/>
            <a:ext cx="780933" cy="0"/>
          </a:xfrm>
          <a:prstGeom prst="line">
            <a:avLst/>
          </a:prstGeom>
          <a:noFill/>
          <a:ln w="12700">
            <a:solidFill>
              <a:schemeClr val="tx1">
                <a:lumMod val="50000"/>
                <a:lumOff val="50000"/>
              </a:schemeClr>
            </a:solidFill>
            <a:round/>
            <a:headEnd type="triangle" w="lg" len="med"/>
            <a:tailEnd type="none" w="med" len="med"/>
          </a:ln>
        </p:spPr>
        <p:txBody>
          <a:bodyPr wrap="none" anchor="ctr"/>
          <a:lstStyle/>
          <a:p>
            <a:pPr fontAlgn="base">
              <a:spcBef>
                <a:spcPct val="0"/>
              </a:spcBef>
              <a:spcAft>
                <a:spcPct val="0"/>
              </a:spcAft>
              <a:defRPr/>
            </a:pPr>
            <a:endParaRPr lang="en-US" sz="1200" dirty="0">
              <a:solidFill>
                <a:srgbClr val="000000"/>
              </a:solidFill>
              <a:cs typeface="Arial" charset="0"/>
            </a:endParaRPr>
          </a:p>
        </p:txBody>
      </p:sp>
      <p:sp>
        <p:nvSpPr>
          <p:cNvPr id="38" name="Line 8">
            <a:extLst>
              <a:ext uri="{FF2B5EF4-FFF2-40B4-BE49-F238E27FC236}">
                <a16:creationId xmlns:a16="http://schemas.microsoft.com/office/drawing/2014/main" id="{F0B2040A-9CFF-4590-8530-D05D1B9532DB}"/>
              </a:ext>
            </a:extLst>
          </p:cNvPr>
          <p:cNvSpPr>
            <a:spLocks noChangeShapeType="1"/>
          </p:cNvSpPr>
          <p:nvPr/>
        </p:nvSpPr>
        <p:spPr bwMode="auto">
          <a:xfrm flipV="1">
            <a:off x="2982220" y="3465840"/>
            <a:ext cx="473470" cy="0"/>
          </a:xfrm>
          <a:prstGeom prst="line">
            <a:avLst/>
          </a:prstGeom>
          <a:noFill/>
          <a:ln w="12700">
            <a:solidFill>
              <a:schemeClr val="tx1">
                <a:lumMod val="50000"/>
                <a:lumOff val="50000"/>
              </a:schemeClr>
            </a:solidFill>
            <a:round/>
            <a:headEnd type="triangle" w="lg" len="med"/>
            <a:tailEnd type="none" w="med" len="med"/>
          </a:ln>
        </p:spPr>
        <p:txBody>
          <a:bodyPr wrap="none" anchor="ctr"/>
          <a:lstStyle/>
          <a:p>
            <a:pPr fontAlgn="base">
              <a:spcBef>
                <a:spcPct val="0"/>
              </a:spcBef>
              <a:spcAft>
                <a:spcPct val="0"/>
              </a:spcAft>
              <a:defRPr/>
            </a:pPr>
            <a:endParaRPr lang="en-US" sz="1200" dirty="0">
              <a:solidFill>
                <a:srgbClr val="000000"/>
              </a:solidFill>
              <a:cs typeface="Arial" charset="0"/>
            </a:endParaRPr>
          </a:p>
        </p:txBody>
      </p:sp>
      <p:sp>
        <p:nvSpPr>
          <p:cNvPr id="39" name="Line 8">
            <a:extLst>
              <a:ext uri="{FF2B5EF4-FFF2-40B4-BE49-F238E27FC236}">
                <a16:creationId xmlns:a16="http://schemas.microsoft.com/office/drawing/2014/main" id="{401F7BDC-8776-452D-A9E2-046BB5C7C506}"/>
              </a:ext>
            </a:extLst>
          </p:cNvPr>
          <p:cNvSpPr>
            <a:spLocks noChangeShapeType="1"/>
          </p:cNvSpPr>
          <p:nvPr/>
        </p:nvSpPr>
        <p:spPr bwMode="auto">
          <a:xfrm>
            <a:off x="3008976" y="1333866"/>
            <a:ext cx="429379" cy="0"/>
          </a:xfrm>
          <a:prstGeom prst="line">
            <a:avLst/>
          </a:prstGeom>
          <a:noFill/>
          <a:ln w="12700">
            <a:solidFill>
              <a:schemeClr val="tx1">
                <a:lumMod val="50000"/>
                <a:lumOff val="50000"/>
              </a:schemeClr>
            </a:solidFill>
            <a:round/>
            <a:headEnd type="none" w="med" len="med"/>
            <a:tailEnd type="triangle" w="lg" len="med"/>
          </a:ln>
        </p:spPr>
        <p:txBody>
          <a:bodyPr wrap="none" anchor="ctr"/>
          <a:lstStyle/>
          <a:p>
            <a:pPr fontAlgn="base">
              <a:spcBef>
                <a:spcPct val="0"/>
              </a:spcBef>
              <a:spcAft>
                <a:spcPct val="0"/>
              </a:spcAft>
              <a:defRPr/>
            </a:pPr>
            <a:endParaRPr lang="en-US" sz="1200" dirty="0">
              <a:solidFill>
                <a:srgbClr val="000000"/>
              </a:solidFill>
              <a:cs typeface="Arial" charset="0"/>
            </a:endParaRPr>
          </a:p>
        </p:txBody>
      </p:sp>
      <p:sp>
        <p:nvSpPr>
          <p:cNvPr id="40" name="Freeform 47">
            <a:extLst>
              <a:ext uri="{FF2B5EF4-FFF2-40B4-BE49-F238E27FC236}">
                <a16:creationId xmlns:a16="http://schemas.microsoft.com/office/drawing/2014/main" id="{DF3B2D2F-32F9-4A87-8919-157161B8AC6A}"/>
              </a:ext>
            </a:extLst>
          </p:cNvPr>
          <p:cNvSpPr>
            <a:spLocks/>
          </p:cNvSpPr>
          <p:nvPr/>
        </p:nvSpPr>
        <p:spPr bwMode="auto">
          <a:xfrm rot="5400000" flipH="1" flipV="1">
            <a:off x="4030869" y="1565790"/>
            <a:ext cx="754856" cy="291009"/>
          </a:xfrm>
          <a:custGeom>
            <a:avLst/>
            <a:gdLst>
              <a:gd name="T0" fmla="*/ 2147483647 w 936"/>
              <a:gd name="T1" fmla="*/ 0 h 627"/>
              <a:gd name="T2" fmla="*/ 2147483647 w 936"/>
              <a:gd name="T3" fmla="*/ 2147483647 h 627"/>
              <a:gd name="T4" fmla="*/ 0 w 936"/>
              <a:gd name="T5" fmla="*/ 2147483647 h 627"/>
              <a:gd name="T6" fmla="*/ 0 60000 65536"/>
              <a:gd name="T7" fmla="*/ 0 60000 65536"/>
              <a:gd name="T8" fmla="*/ 0 60000 65536"/>
              <a:gd name="T9" fmla="*/ 0 w 936"/>
              <a:gd name="T10" fmla="*/ 0 h 627"/>
              <a:gd name="T11" fmla="*/ 936 w 936"/>
              <a:gd name="T12" fmla="*/ 627 h 627"/>
            </a:gdLst>
            <a:ahLst/>
            <a:cxnLst>
              <a:cxn ang="T6">
                <a:pos x="T0" y="T1"/>
              </a:cxn>
              <a:cxn ang="T7">
                <a:pos x="T2" y="T3"/>
              </a:cxn>
              <a:cxn ang="T8">
                <a:pos x="T4" y="T5"/>
              </a:cxn>
            </a:cxnLst>
            <a:rect l="T9" t="T10" r="T11" b="T12"/>
            <a:pathLst>
              <a:path w="936" h="627">
                <a:moveTo>
                  <a:pt x="936" y="0"/>
                </a:moveTo>
                <a:lnTo>
                  <a:pt x="936" y="627"/>
                </a:lnTo>
                <a:lnTo>
                  <a:pt x="0" y="627"/>
                </a:lnTo>
              </a:path>
            </a:pathLst>
          </a:custGeom>
          <a:noFill/>
          <a:ln w="12700">
            <a:solidFill>
              <a:schemeClr val="tx1">
                <a:lumMod val="50000"/>
                <a:lumOff val="50000"/>
              </a:schemeClr>
            </a:solidFill>
            <a:round/>
            <a:headEnd type="none" w="med" len="med"/>
            <a:tailEnd type="triangle" w="lg" len="med"/>
          </a:ln>
        </p:spPr>
        <p:txBody>
          <a:bodyPr wrap="none" anchor="ctr"/>
          <a:lstStyle/>
          <a:p>
            <a:pPr fontAlgn="base">
              <a:spcBef>
                <a:spcPct val="0"/>
              </a:spcBef>
              <a:spcAft>
                <a:spcPct val="0"/>
              </a:spcAft>
              <a:defRPr/>
            </a:pPr>
            <a:endParaRPr lang="en-US" sz="1200" dirty="0">
              <a:solidFill>
                <a:srgbClr val="000000"/>
              </a:solidFill>
              <a:cs typeface="Arial" charset="0"/>
            </a:endParaRPr>
          </a:p>
        </p:txBody>
      </p:sp>
      <p:sp>
        <p:nvSpPr>
          <p:cNvPr id="41" name="Freeform 7">
            <a:extLst>
              <a:ext uri="{FF2B5EF4-FFF2-40B4-BE49-F238E27FC236}">
                <a16:creationId xmlns:a16="http://schemas.microsoft.com/office/drawing/2014/main" id="{8730D8CC-0ACC-4B0E-A6BE-B217A7E13900}"/>
              </a:ext>
            </a:extLst>
          </p:cNvPr>
          <p:cNvSpPr>
            <a:spLocks/>
          </p:cNvSpPr>
          <p:nvPr/>
        </p:nvSpPr>
        <p:spPr bwMode="auto">
          <a:xfrm>
            <a:off x="4262792" y="2718311"/>
            <a:ext cx="252026" cy="735721"/>
          </a:xfrm>
          <a:custGeom>
            <a:avLst/>
            <a:gdLst>
              <a:gd name="T0" fmla="*/ 2147483647 w 936"/>
              <a:gd name="T1" fmla="*/ 0 h 627"/>
              <a:gd name="T2" fmla="*/ 2147483647 w 936"/>
              <a:gd name="T3" fmla="*/ 2147483647 h 627"/>
              <a:gd name="T4" fmla="*/ 0 w 936"/>
              <a:gd name="T5" fmla="*/ 2147483647 h 627"/>
              <a:gd name="T6" fmla="*/ 0 60000 65536"/>
              <a:gd name="T7" fmla="*/ 0 60000 65536"/>
              <a:gd name="T8" fmla="*/ 0 60000 65536"/>
              <a:gd name="T9" fmla="*/ 0 w 936"/>
              <a:gd name="T10" fmla="*/ 0 h 627"/>
              <a:gd name="T11" fmla="*/ 936 w 936"/>
              <a:gd name="T12" fmla="*/ 627 h 627"/>
            </a:gdLst>
            <a:ahLst/>
            <a:cxnLst>
              <a:cxn ang="T6">
                <a:pos x="T0" y="T1"/>
              </a:cxn>
              <a:cxn ang="T7">
                <a:pos x="T2" y="T3"/>
              </a:cxn>
              <a:cxn ang="T8">
                <a:pos x="T4" y="T5"/>
              </a:cxn>
            </a:cxnLst>
            <a:rect l="T9" t="T10" r="T11" b="T12"/>
            <a:pathLst>
              <a:path w="936" h="627">
                <a:moveTo>
                  <a:pt x="936" y="0"/>
                </a:moveTo>
                <a:lnTo>
                  <a:pt x="936" y="627"/>
                </a:lnTo>
                <a:lnTo>
                  <a:pt x="0" y="627"/>
                </a:lnTo>
              </a:path>
            </a:pathLst>
          </a:custGeom>
          <a:noFill/>
          <a:ln w="12700">
            <a:solidFill>
              <a:schemeClr val="tx1">
                <a:lumMod val="50000"/>
                <a:lumOff val="50000"/>
              </a:schemeClr>
            </a:solidFill>
            <a:round/>
            <a:headEnd type="none" w="med" len="med"/>
            <a:tailEnd type="triangle" w="lg" len="med"/>
          </a:ln>
        </p:spPr>
        <p:txBody>
          <a:bodyPr wrap="none" anchor="ctr"/>
          <a:lstStyle/>
          <a:p>
            <a:pPr fontAlgn="base">
              <a:spcBef>
                <a:spcPct val="0"/>
              </a:spcBef>
              <a:spcAft>
                <a:spcPct val="0"/>
              </a:spcAft>
              <a:defRPr/>
            </a:pPr>
            <a:endParaRPr lang="en-US" sz="1200" dirty="0">
              <a:solidFill>
                <a:srgbClr val="000000"/>
              </a:solidFill>
              <a:cs typeface="Arial" charset="0"/>
            </a:endParaRPr>
          </a:p>
        </p:txBody>
      </p:sp>
      <p:sp>
        <p:nvSpPr>
          <p:cNvPr id="42" name="Rectangle 68">
            <a:extLst>
              <a:ext uri="{FF2B5EF4-FFF2-40B4-BE49-F238E27FC236}">
                <a16:creationId xmlns:a16="http://schemas.microsoft.com/office/drawing/2014/main" id="{5E999B77-AD86-4AD4-8660-651BCA2833C2}"/>
              </a:ext>
            </a:extLst>
          </p:cNvPr>
          <p:cNvSpPr>
            <a:spLocks noChangeArrowheads="1"/>
          </p:cNvSpPr>
          <p:nvPr/>
        </p:nvSpPr>
        <p:spPr bwMode="auto">
          <a:xfrm>
            <a:off x="2167589" y="1226779"/>
            <a:ext cx="790007" cy="19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0638" tIns="30162" rIns="20638" bIns="30162"/>
          <a:lstStyle>
            <a:lvl1pPr defTabSz="1014413" eaLnBrk="0" hangingPunct="0">
              <a:spcBef>
                <a:spcPts val="800"/>
              </a:spcBef>
              <a:buChar char="•"/>
              <a:tabLst>
                <a:tab pos="508000" algn="l"/>
                <a:tab pos="2536825" algn="l"/>
                <a:tab pos="4059238" algn="l"/>
                <a:tab pos="5581650" algn="l"/>
                <a:tab pos="6978650" algn="l"/>
                <a:tab pos="8302625" algn="l"/>
              </a:tabLst>
              <a:defRPr sz="2000">
                <a:solidFill>
                  <a:schemeClr val="tx1"/>
                </a:solidFill>
                <a:latin typeface="Arial" pitchFamily="34" charset="0"/>
              </a:defRPr>
            </a:lvl1pPr>
            <a:lvl2pPr marL="742950" indent="-285750" defTabSz="1014413" eaLnBrk="0" hangingPunct="0">
              <a:spcBef>
                <a:spcPct val="20000"/>
              </a:spcBef>
              <a:buChar char="–"/>
              <a:tabLst>
                <a:tab pos="508000" algn="l"/>
                <a:tab pos="2536825" algn="l"/>
                <a:tab pos="4059238" algn="l"/>
                <a:tab pos="5581650" algn="l"/>
                <a:tab pos="6978650" algn="l"/>
                <a:tab pos="8302625" algn="l"/>
              </a:tabLst>
              <a:defRPr>
                <a:solidFill>
                  <a:schemeClr val="tx1"/>
                </a:solidFill>
                <a:latin typeface="Arial" pitchFamily="34" charset="0"/>
              </a:defRPr>
            </a:lvl2pPr>
            <a:lvl3pPr marL="1143000" indent="-228600" defTabSz="1014413" eaLnBrk="0" hangingPunct="0">
              <a:spcBef>
                <a:spcPct val="15000"/>
              </a:spcBef>
              <a:buChar char="•"/>
              <a:tabLst>
                <a:tab pos="508000" algn="l"/>
                <a:tab pos="2536825" algn="l"/>
                <a:tab pos="4059238" algn="l"/>
                <a:tab pos="5581650" algn="l"/>
                <a:tab pos="6978650" algn="l"/>
                <a:tab pos="8302625" algn="l"/>
              </a:tabLst>
              <a:defRPr>
                <a:solidFill>
                  <a:schemeClr val="tx1"/>
                </a:solidFill>
                <a:latin typeface="Arial" pitchFamily="34" charset="0"/>
              </a:defRPr>
            </a:lvl3pPr>
            <a:lvl4pPr marL="1600200" indent="-228600" defTabSz="1014413" eaLnBrk="0" hangingPunct="0">
              <a:spcBef>
                <a:spcPct val="5000"/>
              </a:spcBef>
              <a:buChar char="–"/>
              <a:tabLst>
                <a:tab pos="508000" algn="l"/>
                <a:tab pos="2536825" algn="l"/>
                <a:tab pos="4059238" algn="l"/>
                <a:tab pos="5581650" algn="l"/>
                <a:tab pos="6978650" algn="l"/>
                <a:tab pos="8302625" algn="l"/>
              </a:tabLst>
              <a:defRPr>
                <a:solidFill>
                  <a:schemeClr val="tx1"/>
                </a:solidFill>
                <a:latin typeface="Arial" pitchFamily="34" charset="0"/>
              </a:defRPr>
            </a:lvl4pPr>
            <a:lvl5pPr marL="2057400" indent="-228600" defTabSz="1014413" eaLnBrk="0" hangingPunct="0">
              <a:buChar char="»"/>
              <a:tabLst>
                <a:tab pos="508000" algn="l"/>
                <a:tab pos="2536825" algn="l"/>
                <a:tab pos="4059238" algn="l"/>
                <a:tab pos="5581650" algn="l"/>
                <a:tab pos="6978650" algn="l"/>
                <a:tab pos="8302625" algn="l"/>
              </a:tabLst>
              <a:defRPr>
                <a:solidFill>
                  <a:schemeClr val="tx1"/>
                </a:solidFill>
                <a:latin typeface="Arial" pitchFamily="34" charset="0"/>
              </a:defRPr>
            </a:lvl5pPr>
            <a:lvl6pPr marL="25146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6pPr>
            <a:lvl7pPr marL="29718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7pPr>
            <a:lvl8pPr marL="34290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8pPr>
            <a:lvl9pPr marL="38862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9pPr>
          </a:lstStyle>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Amplifier</a:t>
            </a:r>
          </a:p>
        </p:txBody>
      </p:sp>
      <p:sp>
        <p:nvSpPr>
          <p:cNvPr id="43" name="Pentagon 75">
            <a:extLst>
              <a:ext uri="{FF2B5EF4-FFF2-40B4-BE49-F238E27FC236}">
                <a16:creationId xmlns:a16="http://schemas.microsoft.com/office/drawing/2014/main" id="{E852B742-76AD-4D27-B449-F8BCF8A5AC07}"/>
              </a:ext>
            </a:extLst>
          </p:cNvPr>
          <p:cNvSpPr/>
          <p:nvPr/>
        </p:nvSpPr>
        <p:spPr bwMode="auto">
          <a:xfrm rot="10800000">
            <a:off x="3440791" y="1039571"/>
            <a:ext cx="837742" cy="601475"/>
          </a:xfrm>
          <a:prstGeom prst="homePlate">
            <a:avLst/>
          </a:prstGeom>
          <a:solidFill>
            <a:srgbClr val="0070C0"/>
          </a:solidFill>
          <a:ln>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wrap="none" lIns="70917" tIns="35459" rIns="70917" bIns="35459" anchor="ctr"/>
          <a:lstStyle/>
          <a:p>
            <a:pPr algn="ctr" defTabSz="709392" fontAlgn="base">
              <a:spcBef>
                <a:spcPct val="0"/>
              </a:spcBef>
              <a:spcAft>
                <a:spcPct val="0"/>
              </a:spcAft>
              <a:defRPr/>
            </a:pPr>
            <a:endParaRPr lang="en-US" sz="500" dirty="0">
              <a:solidFill>
                <a:prstClr val="white"/>
              </a:solidFill>
              <a:sym typeface="Gill Sans Light"/>
            </a:endParaRPr>
          </a:p>
        </p:txBody>
      </p:sp>
      <p:sp>
        <p:nvSpPr>
          <p:cNvPr id="44" name="Rectangle 72">
            <a:extLst>
              <a:ext uri="{FF2B5EF4-FFF2-40B4-BE49-F238E27FC236}">
                <a16:creationId xmlns:a16="http://schemas.microsoft.com/office/drawing/2014/main" id="{94B3D25C-322D-4538-B6E8-EA00C6F6C309}"/>
              </a:ext>
            </a:extLst>
          </p:cNvPr>
          <p:cNvSpPr>
            <a:spLocks noChangeArrowheads="1"/>
          </p:cNvSpPr>
          <p:nvPr/>
        </p:nvSpPr>
        <p:spPr bwMode="auto">
          <a:xfrm>
            <a:off x="3542448" y="1172768"/>
            <a:ext cx="779327" cy="25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0638" tIns="30162" rIns="20638" bIns="30162"/>
          <a:lstStyle>
            <a:lvl1pPr defTabSz="1014413" eaLnBrk="0" hangingPunct="0">
              <a:spcBef>
                <a:spcPts val="800"/>
              </a:spcBef>
              <a:buChar char="•"/>
              <a:tabLst>
                <a:tab pos="508000" algn="l"/>
                <a:tab pos="2536825" algn="l"/>
                <a:tab pos="4059238" algn="l"/>
                <a:tab pos="5581650" algn="l"/>
                <a:tab pos="6978650" algn="l"/>
                <a:tab pos="8302625" algn="l"/>
              </a:tabLst>
              <a:defRPr sz="2000">
                <a:solidFill>
                  <a:schemeClr val="tx1"/>
                </a:solidFill>
                <a:latin typeface="Arial" pitchFamily="34" charset="0"/>
              </a:defRPr>
            </a:lvl1pPr>
            <a:lvl2pPr marL="742950" indent="-285750" defTabSz="1014413" eaLnBrk="0" hangingPunct="0">
              <a:spcBef>
                <a:spcPct val="20000"/>
              </a:spcBef>
              <a:buChar char="–"/>
              <a:tabLst>
                <a:tab pos="508000" algn="l"/>
                <a:tab pos="2536825" algn="l"/>
                <a:tab pos="4059238" algn="l"/>
                <a:tab pos="5581650" algn="l"/>
                <a:tab pos="6978650" algn="l"/>
                <a:tab pos="8302625" algn="l"/>
              </a:tabLst>
              <a:defRPr>
                <a:solidFill>
                  <a:schemeClr val="tx1"/>
                </a:solidFill>
                <a:latin typeface="Arial" pitchFamily="34" charset="0"/>
              </a:defRPr>
            </a:lvl2pPr>
            <a:lvl3pPr marL="1143000" indent="-228600" defTabSz="1014413" eaLnBrk="0" hangingPunct="0">
              <a:spcBef>
                <a:spcPct val="15000"/>
              </a:spcBef>
              <a:buChar char="•"/>
              <a:tabLst>
                <a:tab pos="508000" algn="l"/>
                <a:tab pos="2536825" algn="l"/>
                <a:tab pos="4059238" algn="l"/>
                <a:tab pos="5581650" algn="l"/>
                <a:tab pos="6978650" algn="l"/>
                <a:tab pos="8302625" algn="l"/>
              </a:tabLst>
              <a:defRPr>
                <a:solidFill>
                  <a:schemeClr val="tx1"/>
                </a:solidFill>
                <a:latin typeface="Arial" pitchFamily="34" charset="0"/>
              </a:defRPr>
            </a:lvl3pPr>
            <a:lvl4pPr marL="1600200" indent="-228600" defTabSz="1014413" eaLnBrk="0" hangingPunct="0">
              <a:spcBef>
                <a:spcPct val="5000"/>
              </a:spcBef>
              <a:buChar char="–"/>
              <a:tabLst>
                <a:tab pos="508000" algn="l"/>
                <a:tab pos="2536825" algn="l"/>
                <a:tab pos="4059238" algn="l"/>
                <a:tab pos="5581650" algn="l"/>
                <a:tab pos="6978650" algn="l"/>
                <a:tab pos="8302625" algn="l"/>
              </a:tabLst>
              <a:defRPr>
                <a:solidFill>
                  <a:schemeClr val="tx1"/>
                </a:solidFill>
                <a:latin typeface="Arial" pitchFamily="34" charset="0"/>
              </a:defRPr>
            </a:lvl4pPr>
            <a:lvl5pPr marL="2057400" indent="-228600" defTabSz="1014413" eaLnBrk="0" hangingPunct="0">
              <a:buChar char="»"/>
              <a:tabLst>
                <a:tab pos="508000" algn="l"/>
                <a:tab pos="2536825" algn="l"/>
                <a:tab pos="4059238" algn="l"/>
                <a:tab pos="5581650" algn="l"/>
                <a:tab pos="6978650" algn="l"/>
                <a:tab pos="8302625" algn="l"/>
              </a:tabLst>
              <a:defRPr>
                <a:solidFill>
                  <a:schemeClr val="tx1"/>
                </a:solidFill>
                <a:latin typeface="Arial" pitchFamily="34" charset="0"/>
              </a:defRPr>
            </a:lvl5pPr>
            <a:lvl6pPr marL="25146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6pPr>
            <a:lvl7pPr marL="29718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7pPr>
            <a:lvl8pPr marL="34290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8pPr>
            <a:lvl9pPr marL="38862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9pPr>
          </a:lstStyle>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Data</a:t>
            </a:r>
            <a:br>
              <a:rPr lang="en-US" altLang="en-US" sz="1050" b="1" dirty="0">
                <a:solidFill>
                  <a:srgbClr val="FFFFFF"/>
                </a:solidFill>
                <a:ea typeface="SimSun" pitchFamily="2" charset="-122"/>
                <a:cs typeface="Arial" pitchFamily="34" charset="0"/>
              </a:rPr>
            </a:br>
            <a:r>
              <a:rPr lang="en-US" altLang="en-US" sz="1050" b="1" dirty="0">
                <a:solidFill>
                  <a:srgbClr val="FFFFFF"/>
                </a:solidFill>
                <a:ea typeface="SimSun" pitchFamily="2" charset="-122"/>
                <a:cs typeface="Arial" pitchFamily="34" charset="0"/>
              </a:rPr>
              <a:t>converter</a:t>
            </a:r>
          </a:p>
        </p:txBody>
      </p:sp>
      <p:sp>
        <p:nvSpPr>
          <p:cNvPr id="45" name="AutoShape 95">
            <a:extLst>
              <a:ext uri="{FF2B5EF4-FFF2-40B4-BE49-F238E27FC236}">
                <a16:creationId xmlns:a16="http://schemas.microsoft.com/office/drawing/2014/main" id="{02D6D562-15BA-425C-AF0A-9A409C94D67C}"/>
              </a:ext>
            </a:extLst>
          </p:cNvPr>
          <p:cNvSpPr>
            <a:spLocks/>
          </p:cNvSpPr>
          <p:nvPr/>
        </p:nvSpPr>
        <p:spPr bwMode="auto">
          <a:xfrm>
            <a:off x="4776213" y="1124566"/>
            <a:ext cx="887267" cy="389702"/>
          </a:xfrm>
          <a:prstGeom prst="roundRect">
            <a:avLst>
              <a:gd name="adj" fmla="val 0"/>
            </a:avLst>
          </a:prstGeom>
          <a:solidFill>
            <a:srgbClr val="0070C0"/>
          </a:solidFill>
          <a:ln>
            <a:solidFill>
              <a:schemeClr val="accent6">
                <a:lumMod val="75000"/>
              </a:schemeClr>
            </a:solid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a:lstStyle/>
          <a:p>
            <a:pPr defTabSz="709392" fontAlgn="base">
              <a:spcBef>
                <a:spcPct val="0"/>
              </a:spcBef>
              <a:spcAft>
                <a:spcPct val="0"/>
              </a:spcAft>
              <a:defRPr/>
            </a:pPr>
            <a:endParaRPr lang="en-US" sz="500" dirty="0">
              <a:solidFill>
                <a:prstClr val="black"/>
              </a:solidFill>
              <a:latin typeface="Helvetica Neue" charset="0"/>
              <a:sym typeface="Gill Sans Light"/>
            </a:endParaRPr>
          </a:p>
        </p:txBody>
      </p:sp>
      <p:sp>
        <p:nvSpPr>
          <p:cNvPr id="46" name="Pentagon 80">
            <a:extLst>
              <a:ext uri="{FF2B5EF4-FFF2-40B4-BE49-F238E27FC236}">
                <a16:creationId xmlns:a16="http://schemas.microsoft.com/office/drawing/2014/main" id="{CDFE90A8-2321-44AC-80C1-151B8DA8331A}"/>
              </a:ext>
            </a:extLst>
          </p:cNvPr>
          <p:cNvSpPr/>
          <p:nvPr/>
        </p:nvSpPr>
        <p:spPr bwMode="auto">
          <a:xfrm rot="10800000">
            <a:off x="3437008" y="3165679"/>
            <a:ext cx="836529" cy="600326"/>
          </a:xfrm>
          <a:prstGeom prst="homePlate">
            <a:avLst/>
          </a:prstGeom>
          <a:solidFill>
            <a:srgbClr val="0070C0"/>
          </a:solidFill>
          <a:ln>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wrap="none" lIns="70917" tIns="35459" rIns="70917" bIns="35459" anchor="ctr"/>
          <a:lstStyle/>
          <a:p>
            <a:pPr algn="ctr" defTabSz="709392" fontAlgn="base">
              <a:spcBef>
                <a:spcPct val="0"/>
              </a:spcBef>
              <a:spcAft>
                <a:spcPct val="0"/>
              </a:spcAft>
              <a:defRPr/>
            </a:pPr>
            <a:endParaRPr lang="en-US" sz="500" dirty="0">
              <a:solidFill>
                <a:prstClr val="white"/>
              </a:solidFill>
              <a:sym typeface="Gill Sans Light"/>
            </a:endParaRPr>
          </a:p>
        </p:txBody>
      </p:sp>
      <p:sp>
        <p:nvSpPr>
          <p:cNvPr id="47" name="Rectangle 72">
            <a:extLst>
              <a:ext uri="{FF2B5EF4-FFF2-40B4-BE49-F238E27FC236}">
                <a16:creationId xmlns:a16="http://schemas.microsoft.com/office/drawing/2014/main" id="{61B89977-A75A-48B4-A1AB-F49613A681DA}"/>
              </a:ext>
            </a:extLst>
          </p:cNvPr>
          <p:cNvSpPr>
            <a:spLocks noChangeArrowheads="1"/>
          </p:cNvSpPr>
          <p:nvPr/>
        </p:nvSpPr>
        <p:spPr bwMode="auto">
          <a:xfrm>
            <a:off x="3538498" y="3278854"/>
            <a:ext cx="778198" cy="25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0638" tIns="30162" rIns="20638" bIns="30162"/>
          <a:lstStyle>
            <a:lvl1pPr defTabSz="1014413" eaLnBrk="0" hangingPunct="0">
              <a:spcBef>
                <a:spcPts val="800"/>
              </a:spcBef>
              <a:buChar char="•"/>
              <a:tabLst>
                <a:tab pos="508000" algn="l"/>
                <a:tab pos="2536825" algn="l"/>
                <a:tab pos="4059238" algn="l"/>
                <a:tab pos="5581650" algn="l"/>
                <a:tab pos="6978650" algn="l"/>
                <a:tab pos="8302625" algn="l"/>
              </a:tabLst>
              <a:defRPr sz="2000">
                <a:solidFill>
                  <a:schemeClr val="tx1"/>
                </a:solidFill>
                <a:latin typeface="Arial" pitchFamily="34" charset="0"/>
              </a:defRPr>
            </a:lvl1pPr>
            <a:lvl2pPr marL="742950" indent="-285750" defTabSz="1014413" eaLnBrk="0" hangingPunct="0">
              <a:spcBef>
                <a:spcPct val="20000"/>
              </a:spcBef>
              <a:buChar char="–"/>
              <a:tabLst>
                <a:tab pos="508000" algn="l"/>
                <a:tab pos="2536825" algn="l"/>
                <a:tab pos="4059238" algn="l"/>
                <a:tab pos="5581650" algn="l"/>
                <a:tab pos="6978650" algn="l"/>
                <a:tab pos="8302625" algn="l"/>
              </a:tabLst>
              <a:defRPr>
                <a:solidFill>
                  <a:schemeClr val="tx1"/>
                </a:solidFill>
                <a:latin typeface="Arial" pitchFamily="34" charset="0"/>
              </a:defRPr>
            </a:lvl2pPr>
            <a:lvl3pPr marL="1143000" indent="-228600" defTabSz="1014413" eaLnBrk="0" hangingPunct="0">
              <a:spcBef>
                <a:spcPct val="15000"/>
              </a:spcBef>
              <a:buChar char="•"/>
              <a:tabLst>
                <a:tab pos="508000" algn="l"/>
                <a:tab pos="2536825" algn="l"/>
                <a:tab pos="4059238" algn="l"/>
                <a:tab pos="5581650" algn="l"/>
                <a:tab pos="6978650" algn="l"/>
                <a:tab pos="8302625" algn="l"/>
              </a:tabLst>
              <a:defRPr>
                <a:solidFill>
                  <a:schemeClr val="tx1"/>
                </a:solidFill>
                <a:latin typeface="Arial" pitchFamily="34" charset="0"/>
              </a:defRPr>
            </a:lvl3pPr>
            <a:lvl4pPr marL="1600200" indent="-228600" defTabSz="1014413" eaLnBrk="0" hangingPunct="0">
              <a:spcBef>
                <a:spcPct val="5000"/>
              </a:spcBef>
              <a:buChar char="–"/>
              <a:tabLst>
                <a:tab pos="508000" algn="l"/>
                <a:tab pos="2536825" algn="l"/>
                <a:tab pos="4059238" algn="l"/>
                <a:tab pos="5581650" algn="l"/>
                <a:tab pos="6978650" algn="l"/>
                <a:tab pos="8302625" algn="l"/>
              </a:tabLst>
              <a:defRPr>
                <a:solidFill>
                  <a:schemeClr val="tx1"/>
                </a:solidFill>
                <a:latin typeface="Arial" pitchFamily="34" charset="0"/>
              </a:defRPr>
            </a:lvl4pPr>
            <a:lvl5pPr marL="2057400" indent="-228600" defTabSz="1014413" eaLnBrk="0" hangingPunct="0">
              <a:buChar char="»"/>
              <a:tabLst>
                <a:tab pos="508000" algn="l"/>
                <a:tab pos="2536825" algn="l"/>
                <a:tab pos="4059238" algn="l"/>
                <a:tab pos="5581650" algn="l"/>
                <a:tab pos="6978650" algn="l"/>
                <a:tab pos="8302625" algn="l"/>
              </a:tabLst>
              <a:defRPr>
                <a:solidFill>
                  <a:schemeClr val="tx1"/>
                </a:solidFill>
                <a:latin typeface="Arial" pitchFamily="34" charset="0"/>
              </a:defRPr>
            </a:lvl5pPr>
            <a:lvl6pPr marL="25146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6pPr>
            <a:lvl7pPr marL="29718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7pPr>
            <a:lvl8pPr marL="34290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8pPr>
            <a:lvl9pPr marL="38862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9pPr>
          </a:lstStyle>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Data</a:t>
            </a:r>
            <a:br>
              <a:rPr lang="en-US" altLang="en-US" sz="1050" b="1" dirty="0">
                <a:solidFill>
                  <a:srgbClr val="FFFFFF"/>
                </a:solidFill>
                <a:ea typeface="SimSun" pitchFamily="2" charset="-122"/>
                <a:cs typeface="Arial" pitchFamily="34" charset="0"/>
              </a:rPr>
            </a:br>
            <a:r>
              <a:rPr lang="en-US" altLang="en-US" sz="1050" b="1" dirty="0">
                <a:solidFill>
                  <a:srgbClr val="FFFFFF"/>
                </a:solidFill>
                <a:ea typeface="SimSun" pitchFamily="2" charset="-122"/>
                <a:cs typeface="Arial" pitchFamily="34" charset="0"/>
              </a:rPr>
              <a:t>converter</a:t>
            </a:r>
          </a:p>
        </p:txBody>
      </p:sp>
      <p:sp>
        <p:nvSpPr>
          <p:cNvPr id="48" name="AutoShape 95">
            <a:extLst>
              <a:ext uri="{FF2B5EF4-FFF2-40B4-BE49-F238E27FC236}">
                <a16:creationId xmlns:a16="http://schemas.microsoft.com/office/drawing/2014/main" id="{74F93E11-9F1A-4AB3-B108-E7538EB57EA7}"/>
              </a:ext>
            </a:extLst>
          </p:cNvPr>
          <p:cNvSpPr>
            <a:spLocks/>
          </p:cNvSpPr>
          <p:nvPr/>
        </p:nvSpPr>
        <p:spPr bwMode="auto">
          <a:xfrm>
            <a:off x="4074246" y="2086062"/>
            <a:ext cx="1124055" cy="614626"/>
          </a:xfrm>
          <a:prstGeom prst="roundRect">
            <a:avLst>
              <a:gd name="adj" fmla="val 0"/>
            </a:avLst>
          </a:prstGeom>
          <a:solidFill>
            <a:srgbClr val="1151B1"/>
          </a:solidFill>
          <a:ln>
            <a:solidFill>
              <a:schemeClr val="accent3"/>
            </a:solid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a:lstStyle/>
          <a:p>
            <a:pPr defTabSz="709392" fontAlgn="base">
              <a:spcBef>
                <a:spcPct val="0"/>
              </a:spcBef>
              <a:spcAft>
                <a:spcPct val="0"/>
              </a:spcAft>
              <a:defRPr/>
            </a:pPr>
            <a:endParaRPr lang="en-US" sz="500" dirty="0">
              <a:solidFill>
                <a:prstClr val="black"/>
              </a:solidFill>
              <a:latin typeface="Helvetica Neue" charset="0"/>
              <a:sym typeface="Gill Sans Light"/>
            </a:endParaRPr>
          </a:p>
        </p:txBody>
      </p:sp>
      <p:sp>
        <p:nvSpPr>
          <p:cNvPr id="49" name="Text Box 70">
            <a:extLst>
              <a:ext uri="{FF2B5EF4-FFF2-40B4-BE49-F238E27FC236}">
                <a16:creationId xmlns:a16="http://schemas.microsoft.com/office/drawing/2014/main" id="{E4F20CBC-6C9C-48D8-9613-101A8D1149A0}"/>
              </a:ext>
            </a:extLst>
          </p:cNvPr>
          <p:cNvSpPr txBox="1">
            <a:spLocks noChangeArrowheads="1"/>
          </p:cNvSpPr>
          <p:nvPr/>
        </p:nvSpPr>
        <p:spPr bwMode="auto">
          <a:xfrm>
            <a:off x="4089604" y="2192893"/>
            <a:ext cx="11246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800"/>
              </a:spcBef>
              <a:buChar char="•"/>
              <a:defRPr sz="2000">
                <a:solidFill>
                  <a:schemeClr val="tx1"/>
                </a:solidFill>
                <a:latin typeface="Arial" pitchFamily="34" charset="0"/>
              </a:defRPr>
            </a:lvl1pPr>
            <a:lvl2pPr marL="742950" indent="-285750" eaLnBrk="0" hangingPunct="0">
              <a:spcBef>
                <a:spcPct val="20000"/>
              </a:spcBef>
              <a:buChar char="–"/>
              <a:defRPr>
                <a:solidFill>
                  <a:schemeClr val="tx1"/>
                </a:solidFill>
                <a:latin typeface="Arial" pitchFamily="34" charset="0"/>
              </a:defRPr>
            </a:lvl2pPr>
            <a:lvl3pPr marL="1143000" indent="-228600" eaLnBrk="0" hangingPunct="0">
              <a:spcBef>
                <a:spcPct val="15000"/>
              </a:spcBef>
              <a:buChar char="•"/>
              <a:defRPr>
                <a:solidFill>
                  <a:schemeClr val="tx1"/>
                </a:solidFill>
                <a:latin typeface="Arial" pitchFamily="34" charset="0"/>
              </a:defRPr>
            </a:lvl3pPr>
            <a:lvl4pPr marL="1600200" indent="-228600" eaLnBrk="0" hangingPunct="0">
              <a:spcBef>
                <a:spcPct val="5000"/>
              </a:spcBef>
              <a:buChar char="–"/>
              <a:defRPr>
                <a:solidFill>
                  <a:schemeClr val="tx1"/>
                </a:solidFill>
                <a:latin typeface="Arial" pitchFamily="34" charset="0"/>
              </a:defRPr>
            </a:lvl4pPr>
            <a:lvl5pPr marL="2057400" indent="-228600" eaLnBrk="0" hangingPunct="0">
              <a:buChar char="»"/>
              <a:defRPr>
                <a:solidFill>
                  <a:schemeClr val="tx1"/>
                </a:solidFill>
                <a:latin typeface="Arial" pitchFamily="34" charset="0"/>
              </a:defRPr>
            </a:lvl5pPr>
            <a:lvl6pPr marL="2514600" indent="-228600" eaLnBrk="0" fontAlgn="base" hangingPunct="0">
              <a:spcBef>
                <a:spcPct val="0"/>
              </a:spcBef>
              <a:spcAft>
                <a:spcPct val="0"/>
              </a:spcAft>
              <a:buChar char="»"/>
              <a:defRPr>
                <a:solidFill>
                  <a:schemeClr val="tx1"/>
                </a:solidFill>
                <a:latin typeface="Arial" pitchFamily="34" charset="0"/>
              </a:defRPr>
            </a:lvl6pPr>
            <a:lvl7pPr marL="2971800" indent="-228600" eaLnBrk="0" fontAlgn="base" hangingPunct="0">
              <a:spcBef>
                <a:spcPct val="0"/>
              </a:spcBef>
              <a:spcAft>
                <a:spcPct val="0"/>
              </a:spcAft>
              <a:buChar char="»"/>
              <a:defRPr>
                <a:solidFill>
                  <a:schemeClr val="tx1"/>
                </a:solidFill>
                <a:latin typeface="Arial" pitchFamily="34" charset="0"/>
              </a:defRPr>
            </a:lvl7pPr>
            <a:lvl8pPr marL="3429000" indent="-228600" eaLnBrk="0" fontAlgn="base" hangingPunct="0">
              <a:spcBef>
                <a:spcPct val="0"/>
              </a:spcBef>
              <a:spcAft>
                <a:spcPct val="0"/>
              </a:spcAft>
              <a:buChar char="»"/>
              <a:defRPr>
                <a:solidFill>
                  <a:schemeClr val="tx1"/>
                </a:solidFill>
                <a:latin typeface="Arial" pitchFamily="34" charset="0"/>
              </a:defRPr>
            </a:lvl8pPr>
            <a:lvl9pPr marL="3886200" indent="-228600" eaLnBrk="0" fontAlgn="base" hangingPunct="0">
              <a:spcBef>
                <a:spcPct val="0"/>
              </a:spcBef>
              <a:spcAft>
                <a:spcPct val="0"/>
              </a:spcAft>
              <a:buChar char="»"/>
              <a:defRPr>
                <a:solidFill>
                  <a:schemeClr val="tx1"/>
                </a:solidFill>
                <a:latin typeface="Arial" pitchFamily="34" charset="0"/>
              </a:defRPr>
            </a:lvl9pPr>
          </a:lstStyle>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Embedded</a:t>
            </a:r>
          </a:p>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processing</a:t>
            </a:r>
          </a:p>
        </p:txBody>
      </p:sp>
      <p:sp>
        <p:nvSpPr>
          <p:cNvPr id="50" name="AutoShape 95">
            <a:extLst>
              <a:ext uri="{FF2B5EF4-FFF2-40B4-BE49-F238E27FC236}">
                <a16:creationId xmlns:a16="http://schemas.microsoft.com/office/drawing/2014/main" id="{33171111-AF2E-4B4C-B78C-9DFBC75BF651}"/>
              </a:ext>
            </a:extLst>
          </p:cNvPr>
          <p:cNvSpPr>
            <a:spLocks/>
          </p:cNvSpPr>
          <p:nvPr/>
        </p:nvSpPr>
        <p:spPr bwMode="auto">
          <a:xfrm>
            <a:off x="4801255" y="3259182"/>
            <a:ext cx="887267" cy="389702"/>
          </a:xfrm>
          <a:prstGeom prst="roundRect">
            <a:avLst>
              <a:gd name="adj" fmla="val 0"/>
            </a:avLst>
          </a:prstGeom>
          <a:solidFill>
            <a:srgbClr val="0070C0"/>
          </a:solidFill>
          <a:ln>
            <a:solidFill>
              <a:schemeClr val="accent6">
                <a:lumMod val="75000"/>
              </a:schemeClr>
            </a:solid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a:lstStyle/>
          <a:p>
            <a:pPr defTabSz="709392" fontAlgn="base">
              <a:spcBef>
                <a:spcPct val="0"/>
              </a:spcBef>
              <a:spcAft>
                <a:spcPct val="0"/>
              </a:spcAft>
              <a:defRPr/>
            </a:pPr>
            <a:endParaRPr lang="en-US" sz="500" dirty="0">
              <a:solidFill>
                <a:prstClr val="black"/>
              </a:solidFill>
              <a:latin typeface="Helvetica Neue" charset="0"/>
              <a:sym typeface="Gill Sans Light"/>
            </a:endParaRPr>
          </a:p>
        </p:txBody>
      </p:sp>
      <p:sp>
        <p:nvSpPr>
          <p:cNvPr id="51" name="Rectangle 66">
            <a:extLst>
              <a:ext uri="{FF2B5EF4-FFF2-40B4-BE49-F238E27FC236}">
                <a16:creationId xmlns:a16="http://schemas.microsoft.com/office/drawing/2014/main" id="{C114DFF6-A3CA-4EF4-A0EA-6F16C735CFEF}"/>
              </a:ext>
            </a:extLst>
          </p:cNvPr>
          <p:cNvSpPr>
            <a:spLocks noChangeArrowheads="1"/>
          </p:cNvSpPr>
          <p:nvPr/>
        </p:nvSpPr>
        <p:spPr bwMode="auto">
          <a:xfrm>
            <a:off x="4947764" y="1210198"/>
            <a:ext cx="538347" cy="25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0638" tIns="30162" rIns="20638" bIns="30162"/>
          <a:lstStyle>
            <a:lvl1pPr defTabSz="1014413" eaLnBrk="0" hangingPunct="0">
              <a:spcBef>
                <a:spcPts val="800"/>
              </a:spcBef>
              <a:buChar char="•"/>
              <a:tabLst>
                <a:tab pos="508000" algn="l"/>
                <a:tab pos="2536825" algn="l"/>
                <a:tab pos="4059238" algn="l"/>
                <a:tab pos="5581650" algn="l"/>
                <a:tab pos="6978650" algn="l"/>
                <a:tab pos="8302625" algn="l"/>
              </a:tabLst>
              <a:defRPr sz="2000">
                <a:solidFill>
                  <a:schemeClr val="tx1"/>
                </a:solidFill>
                <a:latin typeface="Arial" pitchFamily="34" charset="0"/>
              </a:defRPr>
            </a:lvl1pPr>
            <a:lvl2pPr marL="742950" indent="-285750" defTabSz="1014413" eaLnBrk="0" hangingPunct="0">
              <a:spcBef>
                <a:spcPct val="20000"/>
              </a:spcBef>
              <a:buChar char="–"/>
              <a:tabLst>
                <a:tab pos="508000" algn="l"/>
                <a:tab pos="2536825" algn="l"/>
                <a:tab pos="4059238" algn="l"/>
                <a:tab pos="5581650" algn="l"/>
                <a:tab pos="6978650" algn="l"/>
                <a:tab pos="8302625" algn="l"/>
              </a:tabLst>
              <a:defRPr>
                <a:solidFill>
                  <a:schemeClr val="tx1"/>
                </a:solidFill>
                <a:latin typeface="Arial" pitchFamily="34" charset="0"/>
              </a:defRPr>
            </a:lvl2pPr>
            <a:lvl3pPr marL="1143000" indent="-228600" defTabSz="1014413" eaLnBrk="0" hangingPunct="0">
              <a:spcBef>
                <a:spcPct val="15000"/>
              </a:spcBef>
              <a:buChar char="•"/>
              <a:tabLst>
                <a:tab pos="508000" algn="l"/>
                <a:tab pos="2536825" algn="l"/>
                <a:tab pos="4059238" algn="l"/>
                <a:tab pos="5581650" algn="l"/>
                <a:tab pos="6978650" algn="l"/>
                <a:tab pos="8302625" algn="l"/>
              </a:tabLst>
              <a:defRPr>
                <a:solidFill>
                  <a:schemeClr val="tx1"/>
                </a:solidFill>
                <a:latin typeface="Arial" pitchFamily="34" charset="0"/>
              </a:defRPr>
            </a:lvl3pPr>
            <a:lvl4pPr marL="1600200" indent="-228600" defTabSz="1014413" eaLnBrk="0" hangingPunct="0">
              <a:spcBef>
                <a:spcPct val="5000"/>
              </a:spcBef>
              <a:buChar char="–"/>
              <a:tabLst>
                <a:tab pos="508000" algn="l"/>
                <a:tab pos="2536825" algn="l"/>
                <a:tab pos="4059238" algn="l"/>
                <a:tab pos="5581650" algn="l"/>
                <a:tab pos="6978650" algn="l"/>
                <a:tab pos="8302625" algn="l"/>
              </a:tabLst>
              <a:defRPr>
                <a:solidFill>
                  <a:schemeClr val="tx1"/>
                </a:solidFill>
                <a:latin typeface="Arial" pitchFamily="34" charset="0"/>
              </a:defRPr>
            </a:lvl4pPr>
            <a:lvl5pPr marL="2057400" indent="-228600" defTabSz="1014413" eaLnBrk="0" hangingPunct="0">
              <a:buChar char="»"/>
              <a:tabLst>
                <a:tab pos="508000" algn="l"/>
                <a:tab pos="2536825" algn="l"/>
                <a:tab pos="4059238" algn="l"/>
                <a:tab pos="5581650" algn="l"/>
                <a:tab pos="6978650" algn="l"/>
                <a:tab pos="8302625" algn="l"/>
              </a:tabLst>
              <a:defRPr>
                <a:solidFill>
                  <a:schemeClr val="tx1"/>
                </a:solidFill>
                <a:latin typeface="Arial" pitchFamily="34" charset="0"/>
              </a:defRPr>
            </a:lvl5pPr>
            <a:lvl6pPr marL="25146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6pPr>
            <a:lvl7pPr marL="29718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7pPr>
            <a:lvl8pPr marL="34290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8pPr>
            <a:lvl9pPr marL="38862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9pPr>
          </a:lstStyle>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Interface</a:t>
            </a:r>
          </a:p>
          <a:p>
            <a:pPr algn="ctr" fontAlgn="base">
              <a:lnSpc>
                <a:spcPts val="1200"/>
              </a:lnSpc>
              <a:spcBef>
                <a:spcPct val="0"/>
              </a:spcBef>
              <a:spcAft>
                <a:spcPct val="0"/>
              </a:spcAft>
              <a:buFontTx/>
              <a:buNone/>
            </a:pPr>
            <a:endParaRPr lang="en-US" altLang="en-US" sz="1050" b="1" dirty="0">
              <a:solidFill>
                <a:srgbClr val="FFFFFF"/>
              </a:solidFill>
              <a:ea typeface="SimSun" pitchFamily="2" charset="-122"/>
              <a:cs typeface="Arial" pitchFamily="34" charset="0"/>
            </a:endParaRPr>
          </a:p>
        </p:txBody>
      </p:sp>
      <p:sp>
        <p:nvSpPr>
          <p:cNvPr id="52" name="Rectangle 66">
            <a:extLst>
              <a:ext uri="{FF2B5EF4-FFF2-40B4-BE49-F238E27FC236}">
                <a16:creationId xmlns:a16="http://schemas.microsoft.com/office/drawing/2014/main" id="{CAFC48F4-1443-47BE-A367-EDB62B565423}"/>
              </a:ext>
            </a:extLst>
          </p:cNvPr>
          <p:cNvSpPr>
            <a:spLocks noChangeArrowheads="1"/>
          </p:cNvSpPr>
          <p:nvPr/>
        </p:nvSpPr>
        <p:spPr bwMode="auto">
          <a:xfrm>
            <a:off x="4983007" y="3270880"/>
            <a:ext cx="538346" cy="21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0638" tIns="30162" rIns="20638" bIns="30162"/>
          <a:lstStyle>
            <a:lvl1pPr defTabSz="1014413" eaLnBrk="0" hangingPunct="0">
              <a:spcBef>
                <a:spcPts val="800"/>
              </a:spcBef>
              <a:buChar char="•"/>
              <a:tabLst>
                <a:tab pos="508000" algn="l"/>
                <a:tab pos="2536825" algn="l"/>
                <a:tab pos="4059238" algn="l"/>
                <a:tab pos="5581650" algn="l"/>
                <a:tab pos="6978650" algn="l"/>
                <a:tab pos="8302625" algn="l"/>
              </a:tabLst>
              <a:defRPr sz="2000">
                <a:solidFill>
                  <a:schemeClr val="tx1"/>
                </a:solidFill>
                <a:latin typeface="Arial" pitchFamily="34" charset="0"/>
              </a:defRPr>
            </a:lvl1pPr>
            <a:lvl2pPr marL="742950" indent="-285750" defTabSz="1014413" eaLnBrk="0" hangingPunct="0">
              <a:spcBef>
                <a:spcPct val="20000"/>
              </a:spcBef>
              <a:buChar char="–"/>
              <a:tabLst>
                <a:tab pos="508000" algn="l"/>
                <a:tab pos="2536825" algn="l"/>
                <a:tab pos="4059238" algn="l"/>
                <a:tab pos="5581650" algn="l"/>
                <a:tab pos="6978650" algn="l"/>
                <a:tab pos="8302625" algn="l"/>
              </a:tabLst>
              <a:defRPr>
                <a:solidFill>
                  <a:schemeClr val="tx1"/>
                </a:solidFill>
                <a:latin typeface="Arial" pitchFamily="34" charset="0"/>
              </a:defRPr>
            </a:lvl2pPr>
            <a:lvl3pPr marL="1143000" indent="-228600" defTabSz="1014413" eaLnBrk="0" hangingPunct="0">
              <a:spcBef>
                <a:spcPct val="15000"/>
              </a:spcBef>
              <a:buChar char="•"/>
              <a:tabLst>
                <a:tab pos="508000" algn="l"/>
                <a:tab pos="2536825" algn="l"/>
                <a:tab pos="4059238" algn="l"/>
                <a:tab pos="5581650" algn="l"/>
                <a:tab pos="6978650" algn="l"/>
                <a:tab pos="8302625" algn="l"/>
              </a:tabLst>
              <a:defRPr>
                <a:solidFill>
                  <a:schemeClr val="tx1"/>
                </a:solidFill>
                <a:latin typeface="Arial" pitchFamily="34" charset="0"/>
              </a:defRPr>
            </a:lvl3pPr>
            <a:lvl4pPr marL="1600200" indent="-228600" defTabSz="1014413" eaLnBrk="0" hangingPunct="0">
              <a:spcBef>
                <a:spcPct val="5000"/>
              </a:spcBef>
              <a:buChar char="–"/>
              <a:tabLst>
                <a:tab pos="508000" algn="l"/>
                <a:tab pos="2536825" algn="l"/>
                <a:tab pos="4059238" algn="l"/>
                <a:tab pos="5581650" algn="l"/>
                <a:tab pos="6978650" algn="l"/>
                <a:tab pos="8302625" algn="l"/>
              </a:tabLst>
              <a:defRPr>
                <a:solidFill>
                  <a:schemeClr val="tx1"/>
                </a:solidFill>
                <a:latin typeface="Arial" pitchFamily="34" charset="0"/>
              </a:defRPr>
            </a:lvl4pPr>
            <a:lvl5pPr marL="2057400" indent="-228600" defTabSz="1014413" eaLnBrk="0" hangingPunct="0">
              <a:buChar char="»"/>
              <a:tabLst>
                <a:tab pos="508000" algn="l"/>
                <a:tab pos="2536825" algn="l"/>
                <a:tab pos="4059238" algn="l"/>
                <a:tab pos="5581650" algn="l"/>
                <a:tab pos="6978650" algn="l"/>
                <a:tab pos="8302625" algn="l"/>
              </a:tabLst>
              <a:defRPr>
                <a:solidFill>
                  <a:schemeClr val="tx1"/>
                </a:solidFill>
                <a:latin typeface="Arial" pitchFamily="34" charset="0"/>
              </a:defRPr>
            </a:lvl5pPr>
            <a:lvl6pPr marL="25146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6pPr>
            <a:lvl7pPr marL="29718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7pPr>
            <a:lvl8pPr marL="34290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8pPr>
            <a:lvl9pPr marL="38862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9pPr>
          </a:lstStyle>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Clock &amp; </a:t>
            </a:r>
          </a:p>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timing</a:t>
            </a:r>
          </a:p>
          <a:p>
            <a:pPr algn="ctr" fontAlgn="base">
              <a:lnSpc>
                <a:spcPts val="1200"/>
              </a:lnSpc>
              <a:spcBef>
                <a:spcPct val="0"/>
              </a:spcBef>
              <a:spcAft>
                <a:spcPct val="0"/>
              </a:spcAft>
              <a:buFontTx/>
              <a:buNone/>
            </a:pPr>
            <a:endParaRPr lang="en-US" altLang="en-US" sz="1050" b="1" dirty="0">
              <a:solidFill>
                <a:srgbClr val="FFFFFF"/>
              </a:solidFill>
              <a:ea typeface="SimSun" pitchFamily="2" charset="-122"/>
              <a:cs typeface="Arial" pitchFamily="34" charset="0"/>
            </a:endParaRPr>
          </a:p>
        </p:txBody>
      </p:sp>
      <p:sp>
        <p:nvSpPr>
          <p:cNvPr id="53" name="Line 48">
            <a:extLst>
              <a:ext uri="{FF2B5EF4-FFF2-40B4-BE49-F238E27FC236}">
                <a16:creationId xmlns:a16="http://schemas.microsoft.com/office/drawing/2014/main" id="{67EE01B5-6F11-4A40-937E-FB2A976FDDE3}"/>
              </a:ext>
            </a:extLst>
          </p:cNvPr>
          <p:cNvSpPr>
            <a:spLocks noChangeShapeType="1"/>
          </p:cNvSpPr>
          <p:nvPr/>
        </p:nvSpPr>
        <p:spPr bwMode="auto">
          <a:xfrm rot="10800000" flipH="1">
            <a:off x="4996667" y="2700688"/>
            <a:ext cx="0" cy="545720"/>
          </a:xfrm>
          <a:prstGeom prst="line">
            <a:avLst/>
          </a:prstGeom>
          <a:noFill/>
          <a:ln w="12700">
            <a:solidFill>
              <a:schemeClr val="tx1">
                <a:lumMod val="50000"/>
                <a:lumOff val="50000"/>
              </a:schemeClr>
            </a:solidFill>
            <a:round/>
            <a:headEnd type="triangle" w="lg" len="med"/>
            <a:tailEnd type="triangle" w="lg" len="med"/>
          </a:ln>
        </p:spPr>
        <p:txBody>
          <a:bodyPr wrap="none" anchor="ctr"/>
          <a:lstStyle/>
          <a:p>
            <a:pPr fontAlgn="base">
              <a:spcBef>
                <a:spcPct val="0"/>
              </a:spcBef>
              <a:spcAft>
                <a:spcPct val="0"/>
              </a:spcAft>
              <a:defRPr/>
            </a:pPr>
            <a:endParaRPr lang="en-US" sz="1200" dirty="0">
              <a:solidFill>
                <a:srgbClr val="000000"/>
              </a:solidFill>
              <a:cs typeface="Arial" charset="0"/>
            </a:endParaRPr>
          </a:p>
        </p:txBody>
      </p:sp>
      <p:sp>
        <p:nvSpPr>
          <p:cNvPr id="54" name="Line 8">
            <a:extLst>
              <a:ext uri="{FF2B5EF4-FFF2-40B4-BE49-F238E27FC236}">
                <a16:creationId xmlns:a16="http://schemas.microsoft.com/office/drawing/2014/main" id="{EE178643-67B0-4940-9F12-DE2E7BB27D8D}"/>
              </a:ext>
            </a:extLst>
          </p:cNvPr>
          <p:cNvSpPr>
            <a:spLocks noChangeShapeType="1"/>
          </p:cNvSpPr>
          <p:nvPr/>
        </p:nvSpPr>
        <p:spPr bwMode="auto">
          <a:xfrm>
            <a:off x="5670297" y="1307672"/>
            <a:ext cx="429379" cy="0"/>
          </a:xfrm>
          <a:prstGeom prst="line">
            <a:avLst/>
          </a:prstGeom>
          <a:noFill/>
          <a:ln w="12700">
            <a:solidFill>
              <a:schemeClr val="tx1">
                <a:lumMod val="50000"/>
                <a:lumOff val="50000"/>
              </a:schemeClr>
            </a:solidFill>
            <a:round/>
            <a:headEnd type="triangle" w="lg" len="med"/>
            <a:tailEnd type="none" w="med" len="med"/>
          </a:ln>
        </p:spPr>
        <p:txBody>
          <a:bodyPr wrap="none" anchor="ctr"/>
          <a:lstStyle/>
          <a:p>
            <a:pPr fontAlgn="base">
              <a:spcBef>
                <a:spcPct val="0"/>
              </a:spcBef>
              <a:spcAft>
                <a:spcPct val="0"/>
              </a:spcAft>
              <a:defRPr/>
            </a:pPr>
            <a:endParaRPr lang="en-US" sz="1200" dirty="0">
              <a:solidFill>
                <a:srgbClr val="000000"/>
              </a:solidFill>
              <a:cs typeface="Arial" charset="0"/>
            </a:endParaRPr>
          </a:p>
        </p:txBody>
      </p:sp>
      <p:sp>
        <p:nvSpPr>
          <p:cNvPr id="55" name="AutoShape 95">
            <a:extLst>
              <a:ext uri="{FF2B5EF4-FFF2-40B4-BE49-F238E27FC236}">
                <a16:creationId xmlns:a16="http://schemas.microsoft.com/office/drawing/2014/main" id="{52154A4E-BA7F-4B29-BFB1-BC4178D31B98}"/>
              </a:ext>
            </a:extLst>
          </p:cNvPr>
          <p:cNvSpPr>
            <a:spLocks/>
          </p:cNvSpPr>
          <p:nvPr/>
        </p:nvSpPr>
        <p:spPr bwMode="auto">
          <a:xfrm>
            <a:off x="5959024" y="1113040"/>
            <a:ext cx="887267" cy="389702"/>
          </a:xfrm>
          <a:prstGeom prst="roundRect">
            <a:avLst>
              <a:gd name="adj" fmla="val 0"/>
            </a:avLst>
          </a:prstGeom>
          <a:solidFill>
            <a:srgbClr val="0070C0"/>
          </a:solidFill>
          <a:ln>
            <a:solidFill>
              <a:schemeClr val="accent6">
                <a:lumMod val="75000"/>
              </a:schemeClr>
            </a:solid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a:lstStyle/>
          <a:p>
            <a:pPr defTabSz="709392" fontAlgn="base">
              <a:spcBef>
                <a:spcPct val="0"/>
              </a:spcBef>
              <a:spcAft>
                <a:spcPct val="0"/>
              </a:spcAft>
              <a:defRPr/>
            </a:pPr>
            <a:endParaRPr lang="en-US" sz="500" dirty="0">
              <a:solidFill>
                <a:prstClr val="black"/>
              </a:solidFill>
              <a:latin typeface="Helvetica Neue" charset="0"/>
              <a:sym typeface="Gill Sans Light"/>
            </a:endParaRPr>
          </a:p>
        </p:txBody>
      </p:sp>
      <p:sp>
        <p:nvSpPr>
          <p:cNvPr id="56" name="Rectangle 66">
            <a:extLst>
              <a:ext uri="{FF2B5EF4-FFF2-40B4-BE49-F238E27FC236}">
                <a16:creationId xmlns:a16="http://schemas.microsoft.com/office/drawing/2014/main" id="{29645235-EE70-4824-A0E8-4F3640772DEE}"/>
              </a:ext>
            </a:extLst>
          </p:cNvPr>
          <p:cNvSpPr>
            <a:spLocks noChangeArrowheads="1"/>
          </p:cNvSpPr>
          <p:nvPr/>
        </p:nvSpPr>
        <p:spPr bwMode="auto">
          <a:xfrm>
            <a:off x="6152560" y="1155272"/>
            <a:ext cx="538346" cy="17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0638" tIns="30162" rIns="20638" bIns="30162"/>
          <a:lstStyle>
            <a:lvl1pPr defTabSz="1014413" eaLnBrk="0" hangingPunct="0">
              <a:spcBef>
                <a:spcPts val="800"/>
              </a:spcBef>
              <a:buChar char="•"/>
              <a:tabLst>
                <a:tab pos="508000" algn="l"/>
                <a:tab pos="2536825" algn="l"/>
                <a:tab pos="4059238" algn="l"/>
                <a:tab pos="5581650" algn="l"/>
                <a:tab pos="6978650" algn="l"/>
                <a:tab pos="8302625" algn="l"/>
              </a:tabLst>
              <a:defRPr sz="2000">
                <a:solidFill>
                  <a:schemeClr val="tx1"/>
                </a:solidFill>
                <a:latin typeface="Arial" pitchFamily="34" charset="0"/>
              </a:defRPr>
            </a:lvl1pPr>
            <a:lvl2pPr marL="742950" indent="-285750" defTabSz="1014413" eaLnBrk="0" hangingPunct="0">
              <a:spcBef>
                <a:spcPct val="20000"/>
              </a:spcBef>
              <a:buChar char="–"/>
              <a:tabLst>
                <a:tab pos="508000" algn="l"/>
                <a:tab pos="2536825" algn="l"/>
                <a:tab pos="4059238" algn="l"/>
                <a:tab pos="5581650" algn="l"/>
                <a:tab pos="6978650" algn="l"/>
                <a:tab pos="8302625" algn="l"/>
              </a:tabLst>
              <a:defRPr>
                <a:solidFill>
                  <a:schemeClr val="tx1"/>
                </a:solidFill>
                <a:latin typeface="Arial" pitchFamily="34" charset="0"/>
              </a:defRPr>
            </a:lvl2pPr>
            <a:lvl3pPr marL="1143000" indent="-228600" defTabSz="1014413" eaLnBrk="0" hangingPunct="0">
              <a:spcBef>
                <a:spcPct val="15000"/>
              </a:spcBef>
              <a:buChar char="•"/>
              <a:tabLst>
                <a:tab pos="508000" algn="l"/>
                <a:tab pos="2536825" algn="l"/>
                <a:tab pos="4059238" algn="l"/>
                <a:tab pos="5581650" algn="l"/>
                <a:tab pos="6978650" algn="l"/>
                <a:tab pos="8302625" algn="l"/>
              </a:tabLst>
              <a:defRPr>
                <a:solidFill>
                  <a:schemeClr val="tx1"/>
                </a:solidFill>
                <a:latin typeface="Arial" pitchFamily="34" charset="0"/>
              </a:defRPr>
            </a:lvl3pPr>
            <a:lvl4pPr marL="1600200" indent="-228600" defTabSz="1014413" eaLnBrk="0" hangingPunct="0">
              <a:spcBef>
                <a:spcPct val="5000"/>
              </a:spcBef>
              <a:buChar char="–"/>
              <a:tabLst>
                <a:tab pos="508000" algn="l"/>
                <a:tab pos="2536825" algn="l"/>
                <a:tab pos="4059238" algn="l"/>
                <a:tab pos="5581650" algn="l"/>
                <a:tab pos="6978650" algn="l"/>
                <a:tab pos="8302625" algn="l"/>
              </a:tabLst>
              <a:defRPr>
                <a:solidFill>
                  <a:schemeClr val="tx1"/>
                </a:solidFill>
                <a:latin typeface="Arial" pitchFamily="34" charset="0"/>
              </a:defRPr>
            </a:lvl4pPr>
            <a:lvl5pPr marL="2057400" indent="-228600" defTabSz="1014413" eaLnBrk="0" hangingPunct="0">
              <a:buChar char="»"/>
              <a:tabLst>
                <a:tab pos="508000" algn="l"/>
                <a:tab pos="2536825" algn="l"/>
                <a:tab pos="4059238" algn="l"/>
                <a:tab pos="5581650" algn="l"/>
                <a:tab pos="6978650" algn="l"/>
                <a:tab pos="8302625" algn="l"/>
              </a:tabLst>
              <a:defRPr>
                <a:solidFill>
                  <a:schemeClr val="tx1"/>
                </a:solidFill>
                <a:latin typeface="Arial" pitchFamily="34" charset="0"/>
              </a:defRPr>
            </a:lvl5pPr>
            <a:lvl6pPr marL="25146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6pPr>
            <a:lvl7pPr marL="29718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7pPr>
            <a:lvl8pPr marL="34290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8pPr>
            <a:lvl9pPr marL="38862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9pPr>
          </a:lstStyle>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Protection</a:t>
            </a:r>
          </a:p>
        </p:txBody>
      </p:sp>
      <p:sp>
        <p:nvSpPr>
          <p:cNvPr id="57" name="TextBox 89">
            <a:extLst>
              <a:ext uri="{FF2B5EF4-FFF2-40B4-BE49-F238E27FC236}">
                <a16:creationId xmlns:a16="http://schemas.microsoft.com/office/drawing/2014/main" id="{45F7562E-8EFB-4679-BB16-943893029544}"/>
              </a:ext>
            </a:extLst>
          </p:cNvPr>
          <p:cNvSpPr txBox="1">
            <a:spLocks noChangeArrowheads="1"/>
          </p:cNvSpPr>
          <p:nvPr/>
        </p:nvSpPr>
        <p:spPr bwMode="auto">
          <a:xfrm>
            <a:off x="6013603" y="1320769"/>
            <a:ext cx="808168" cy="17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0917" tIns="35459" rIns="70917" bIns="35459">
            <a:spAutoFit/>
          </a:bodyPr>
          <a:lstStyle>
            <a:lvl1pPr defTabSz="708025" eaLnBrk="0" hangingPunct="0">
              <a:spcBef>
                <a:spcPts val="800"/>
              </a:spcBef>
              <a:buChar char="•"/>
              <a:defRPr sz="2000">
                <a:solidFill>
                  <a:schemeClr val="tx1"/>
                </a:solidFill>
                <a:latin typeface="Arial" pitchFamily="34" charset="0"/>
              </a:defRPr>
            </a:lvl1pPr>
            <a:lvl2pPr marL="742950" indent="-285750" defTabSz="708025" eaLnBrk="0" hangingPunct="0">
              <a:spcBef>
                <a:spcPct val="20000"/>
              </a:spcBef>
              <a:buChar char="–"/>
              <a:defRPr>
                <a:solidFill>
                  <a:schemeClr val="tx1"/>
                </a:solidFill>
                <a:latin typeface="Arial" pitchFamily="34" charset="0"/>
              </a:defRPr>
            </a:lvl2pPr>
            <a:lvl3pPr marL="1143000" indent="-228600" defTabSz="708025" eaLnBrk="0" hangingPunct="0">
              <a:spcBef>
                <a:spcPct val="15000"/>
              </a:spcBef>
              <a:buChar char="•"/>
              <a:defRPr>
                <a:solidFill>
                  <a:schemeClr val="tx1"/>
                </a:solidFill>
                <a:latin typeface="Arial" pitchFamily="34" charset="0"/>
              </a:defRPr>
            </a:lvl3pPr>
            <a:lvl4pPr marL="1600200" indent="-228600" defTabSz="708025" eaLnBrk="0" hangingPunct="0">
              <a:spcBef>
                <a:spcPct val="5000"/>
              </a:spcBef>
              <a:buChar char="–"/>
              <a:defRPr>
                <a:solidFill>
                  <a:schemeClr val="tx1"/>
                </a:solidFill>
                <a:latin typeface="Arial" pitchFamily="34" charset="0"/>
              </a:defRPr>
            </a:lvl4pPr>
            <a:lvl5pPr marL="2057400" indent="-228600" defTabSz="708025" eaLnBrk="0" hangingPunct="0">
              <a:buChar char="»"/>
              <a:defRPr>
                <a:solidFill>
                  <a:schemeClr val="tx1"/>
                </a:solidFill>
                <a:latin typeface="Arial" pitchFamily="34" charset="0"/>
              </a:defRPr>
            </a:lvl5pPr>
            <a:lvl6pPr marL="2514600" indent="-228600" defTabSz="708025" eaLnBrk="0" fontAlgn="base" hangingPunct="0">
              <a:spcBef>
                <a:spcPct val="0"/>
              </a:spcBef>
              <a:spcAft>
                <a:spcPct val="0"/>
              </a:spcAft>
              <a:buChar char="»"/>
              <a:defRPr>
                <a:solidFill>
                  <a:schemeClr val="tx1"/>
                </a:solidFill>
                <a:latin typeface="Arial" pitchFamily="34" charset="0"/>
              </a:defRPr>
            </a:lvl6pPr>
            <a:lvl7pPr marL="2971800" indent="-228600" defTabSz="708025" eaLnBrk="0" fontAlgn="base" hangingPunct="0">
              <a:spcBef>
                <a:spcPct val="0"/>
              </a:spcBef>
              <a:spcAft>
                <a:spcPct val="0"/>
              </a:spcAft>
              <a:buChar char="»"/>
              <a:defRPr>
                <a:solidFill>
                  <a:schemeClr val="tx1"/>
                </a:solidFill>
                <a:latin typeface="Arial" pitchFamily="34" charset="0"/>
              </a:defRPr>
            </a:lvl7pPr>
            <a:lvl8pPr marL="3429000" indent="-228600" defTabSz="708025" eaLnBrk="0" fontAlgn="base" hangingPunct="0">
              <a:spcBef>
                <a:spcPct val="0"/>
              </a:spcBef>
              <a:spcAft>
                <a:spcPct val="0"/>
              </a:spcAft>
              <a:buChar char="»"/>
              <a:defRPr>
                <a:solidFill>
                  <a:schemeClr val="tx1"/>
                </a:solidFill>
                <a:latin typeface="Arial" pitchFamily="34" charset="0"/>
              </a:defRPr>
            </a:lvl8pPr>
            <a:lvl9pPr marL="3886200" indent="-228600" defTabSz="708025" eaLnBrk="0" fontAlgn="base" hangingPunct="0">
              <a:spcBef>
                <a:spcPct val="0"/>
              </a:spcBef>
              <a:spcAft>
                <a:spcPct val="0"/>
              </a:spcAft>
              <a:buChar char="»"/>
              <a:defRPr>
                <a:solidFill>
                  <a:schemeClr val="tx1"/>
                </a:solidFill>
                <a:latin typeface="Arial" pitchFamily="34" charset="0"/>
              </a:defRPr>
            </a:lvl9pPr>
          </a:lstStyle>
          <a:p>
            <a:pPr algn="ctr" eaLnBrk="1" fontAlgn="base" hangingPunct="1">
              <a:spcBef>
                <a:spcPct val="0"/>
              </a:spcBef>
              <a:spcAft>
                <a:spcPct val="0"/>
              </a:spcAft>
              <a:buFontTx/>
              <a:buNone/>
            </a:pPr>
            <a:r>
              <a:rPr lang="en-US" altLang="en-US" sz="700" b="1" dirty="0">
                <a:solidFill>
                  <a:srgbClr val="FFFFFF"/>
                </a:solidFill>
                <a:latin typeface="Helvetica Neue"/>
                <a:cs typeface="Arial" pitchFamily="34" charset="0"/>
                <a:sym typeface="Gill Sans Light"/>
              </a:rPr>
              <a:t>ESD/EMI</a:t>
            </a:r>
          </a:p>
        </p:txBody>
      </p:sp>
      <p:sp>
        <p:nvSpPr>
          <p:cNvPr id="58" name="AutoShape 95">
            <a:extLst>
              <a:ext uri="{FF2B5EF4-FFF2-40B4-BE49-F238E27FC236}">
                <a16:creationId xmlns:a16="http://schemas.microsoft.com/office/drawing/2014/main" id="{530F6BF1-8702-4B9C-92CC-48190C733892}"/>
              </a:ext>
            </a:extLst>
          </p:cNvPr>
          <p:cNvSpPr>
            <a:spLocks/>
          </p:cNvSpPr>
          <p:nvPr/>
        </p:nvSpPr>
        <p:spPr bwMode="auto">
          <a:xfrm>
            <a:off x="5959024" y="2086062"/>
            <a:ext cx="887267" cy="389702"/>
          </a:xfrm>
          <a:prstGeom prst="roundRect">
            <a:avLst>
              <a:gd name="adj" fmla="val 0"/>
            </a:avLst>
          </a:prstGeom>
          <a:solidFill>
            <a:srgbClr val="1151B1"/>
          </a:solidFill>
          <a:ln>
            <a:solidFill>
              <a:schemeClr val="accent3"/>
            </a:solid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a:lstStyle/>
          <a:p>
            <a:pPr defTabSz="709392" fontAlgn="base">
              <a:spcBef>
                <a:spcPct val="0"/>
              </a:spcBef>
              <a:spcAft>
                <a:spcPct val="0"/>
              </a:spcAft>
              <a:defRPr/>
            </a:pPr>
            <a:endParaRPr lang="en-US" sz="500" dirty="0">
              <a:solidFill>
                <a:prstClr val="black"/>
              </a:solidFill>
              <a:latin typeface="Helvetica Neue" charset="0"/>
              <a:sym typeface="Gill Sans Light"/>
            </a:endParaRPr>
          </a:p>
        </p:txBody>
      </p:sp>
      <p:sp>
        <p:nvSpPr>
          <p:cNvPr id="59" name="Rectangle 81">
            <a:extLst>
              <a:ext uri="{FF2B5EF4-FFF2-40B4-BE49-F238E27FC236}">
                <a16:creationId xmlns:a16="http://schemas.microsoft.com/office/drawing/2014/main" id="{85214106-AEAC-4511-A931-CFA7FB7B8DEB}"/>
              </a:ext>
            </a:extLst>
          </p:cNvPr>
          <p:cNvSpPr>
            <a:spLocks noChangeArrowheads="1"/>
          </p:cNvSpPr>
          <p:nvPr/>
        </p:nvSpPr>
        <p:spPr bwMode="auto">
          <a:xfrm>
            <a:off x="6142968" y="2088862"/>
            <a:ext cx="52926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0638" tIns="30162" rIns="20638" bIns="30162"/>
          <a:lstStyle>
            <a:lvl1pPr defTabSz="1014413" eaLnBrk="0" hangingPunct="0">
              <a:spcBef>
                <a:spcPts val="800"/>
              </a:spcBef>
              <a:buChar char="•"/>
              <a:tabLst>
                <a:tab pos="508000" algn="l"/>
                <a:tab pos="2536825" algn="l"/>
                <a:tab pos="4059238" algn="l"/>
                <a:tab pos="5581650" algn="l"/>
                <a:tab pos="6978650" algn="l"/>
                <a:tab pos="8302625" algn="l"/>
              </a:tabLst>
              <a:defRPr sz="2000">
                <a:solidFill>
                  <a:schemeClr val="tx1"/>
                </a:solidFill>
                <a:latin typeface="Arial" pitchFamily="34" charset="0"/>
              </a:defRPr>
            </a:lvl1pPr>
            <a:lvl2pPr marL="742950" indent="-285750" defTabSz="1014413" eaLnBrk="0" hangingPunct="0">
              <a:spcBef>
                <a:spcPct val="20000"/>
              </a:spcBef>
              <a:buChar char="–"/>
              <a:tabLst>
                <a:tab pos="508000" algn="l"/>
                <a:tab pos="2536825" algn="l"/>
                <a:tab pos="4059238" algn="l"/>
                <a:tab pos="5581650" algn="l"/>
                <a:tab pos="6978650" algn="l"/>
                <a:tab pos="8302625" algn="l"/>
              </a:tabLst>
              <a:defRPr>
                <a:solidFill>
                  <a:schemeClr val="tx1"/>
                </a:solidFill>
                <a:latin typeface="Arial" pitchFamily="34" charset="0"/>
              </a:defRPr>
            </a:lvl2pPr>
            <a:lvl3pPr marL="1143000" indent="-228600" defTabSz="1014413" eaLnBrk="0" hangingPunct="0">
              <a:spcBef>
                <a:spcPct val="15000"/>
              </a:spcBef>
              <a:buChar char="•"/>
              <a:tabLst>
                <a:tab pos="508000" algn="l"/>
                <a:tab pos="2536825" algn="l"/>
                <a:tab pos="4059238" algn="l"/>
                <a:tab pos="5581650" algn="l"/>
                <a:tab pos="6978650" algn="l"/>
                <a:tab pos="8302625" algn="l"/>
              </a:tabLst>
              <a:defRPr>
                <a:solidFill>
                  <a:schemeClr val="tx1"/>
                </a:solidFill>
                <a:latin typeface="Arial" pitchFamily="34" charset="0"/>
              </a:defRPr>
            </a:lvl3pPr>
            <a:lvl4pPr marL="1600200" indent="-228600" defTabSz="1014413" eaLnBrk="0" hangingPunct="0">
              <a:spcBef>
                <a:spcPct val="5000"/>
              </a:spcBef>
              <a:buChar char="–"/>
              <a:tabLst>
                <a:tab pos="508000" algn="l"/>
                <a:tab pos="2536825" algn="l"/>
                <a:tab pos="4059238" algn="l"/>
                <a:tab pos="5581650" algn="l"/>
                <a:tab pos="6978650" algn="l"/>
                <a:tab pos="8302625" algn="l"/>
              </a:tabLst>
              <a:defRPr>
                <a:solidFill>
                  <a:schemeClr val="tx1"/>
                </a:solidFill>
                <a:latin typeface="Arial" pitchFamily="34" charset="0"/>
              </a:defRPr>
            </a:lvl4pPr>
            <a:lvl5pPr marL="2057400" indent="-228600" defTabSz="1014413" eaLnBrk="0" hangingPunct="0">
              <a:buChar char="»"/>
              <a:tabLst>
                <a:tab pos="508000" algn="l"/>
                <a:tab pos="2536825" algn="l"/>
                <a:tab pos="4059238" algn="l"/>
                <a:tab pos="5581650" algn="l"/>
                <a:tab pos="6978650" algn="l"/>
                <a:tab pos="8302625" algn="l"/>
              </a:tabLst>
              <a:defRPr>
                <a:solidFill>
                  <a:schemeClr val="tx1"/>
                </a:solidFill>
                <a:latin typeface="Arial" pitchFamily="34" charset="0"/>
              </a:defRPr>
            </a:lvl5pPr>
            <a:lvl6pPr marL="25146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6pPr>
            <a:lvl7pPr marL="29718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7pPr>
            <a:lvl8pPr marL="34290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8pPr>
            <a:lvl9pPr marL="38862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9pPr>
          </a:lstStyle>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Wireless</a:t>
            </a:r>
          </a:p>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connectivity</a:t>
            </a:r>
          </a:p>
          <a:p>
            <a:pPr algn="ctr" fontAlgn="base">
              <a:lnSpc>
                <a:spcPts val="1200"/>
              </a:lnSpc>
              <a:spcBef>
                <a:spcPct val="0"/>
              </a:spcBef>
              <a:spcAft>
                <a:spcPct val="0"/>
              </a:spcAft>
              <a:buFontTx/>
              <a:buNone/>
            </a:pPr>
            <a:endParaRPr lang="en-US" altLang="en-US" sz="1050" b="1" dirty="0">
              <a:solidFill>
                <a:srgbClr val="FFFFFF"/>
              </a:solidFill>
              <a:ea typeface="SimSun" pitchFamily="2" charset="-122"/>
              <a:cs typeface="Arial" pitchFamily="34" charset="0"/>
            </a:endParaRPr>
          </a:p>
        </p:txBody>
      </p:sp>
      <p:sp>
        <p:nvSpPr>
          <p:cNvPr id="60" name="Line 48">
            <a:extLst>
              <a:ext uri="{FF2B5EF4-FFF2-40B4-BE49-F238E27FC236}">
                <a16:creationId xmlns:a16="http://schemas.microsoft.com/office/drawing/2014/main" id="{4B90D7AA-E004-48C5-8064-77C11949D8F1}"/>
              </a:ext>
            </a:extLst>
          </p:cNvPr>
          <p:cNvSpPr>
            <a:spLocks noChangeShapeType="1"/>
          </p:cNvSpPr>
          <p:nvPr/>
        </p:nvSpPr>
        <p:spPr bwMode="auto">
          <a:xfrm rot="10800000">
            <a:off x="4996668" y="1517222"/>
            <a:ext cx="0" cy="570310"/>
          </a:xfrm>
          <a:prstGeom prst="line">
            <a:avLst/>
          </a:prstGeom>
          <a:noFill/>
          <a:ln w="12700">
            <a:solidFill>
              <a:schemeClr val="tx1">
                <a:lumMod val="50000"/>
                <a:lumOff val="50000"/>
              </a:schemeClr>
            </a:solidFill>
            <a:round/>
            <a:headEnd type="triangle" w="lg" len="med"/>
            <a:tailEnd type="triangle" w="lg" len="med"/>
          </a:ln>
        </p:spPr>
        <p:txBody>
          <a:bodyPr wrap="none" anchor="ctr"/>
          <a:lstStyle/>
          <a:p>
            <a:pPr fontAlgn="base">
              <a:spcBef>
                <a:spcPct val="0"/>
              </a:spcBef>
              <a:spcAft>
                <a:spcPct val="0"/>
              </a:spcAft>
              <a:defRPr/>
            </a:pPr>
            <a:endParaRPr lang="en-US" sz="1200" dirty="0">
              <a:solidFill>
                <a:srgbClr val="000000"/>
              </a:solidFill>
              <a:cs typeface="Arial" charset="0"/>
            </a:endParaRPr>
          </a:p>
        </p:txBody>
      </p:sp>
      <p:sp>
        <p:nvSpPr>
          <p:cNvPr id="61" name="TextBox 60">
            <a:extLst>
              <a:ext uri="{FF2B5EF4-FFF2-40B4-BE49-F238E27FC236}">
                <a16:creationId xmlns:a16="http://schemas.microsoft.com/office/drawing/2014/main" id="{68611A82-03EA-453B-BE1E-146988BD957E}"/>
              </a:ext>
            </a:extLst>
          </p:cNvPr>
          <p:cNvSpPr txBox="1"/>
          <p:nvPr/>
        </p:nvSpPr>
        <p:spPr>
          <a:xfrm>
            <a:off x="7146656" y="1146385"/>
            <a:ext cx="1661214" cy="244648"/>
          </a:xfrm>
          <a:prstGeom prst="rect">
            <a:avLst/>
          </a:prstGeom>
          <a:solidFill>
            <a:srgbClr val="0070C0"/>
          </a:solidFill>
        </p:spPr>
        <p:txBody>
          <a:bodyPr wrap="square" lIns="91402" tIns="45703" rIns="91402" bIns="45703" rtlCol="0">
            <a:spAutoFit/>
          </a:bodyPr>
          <a:lstStyle/>
          <a:p>
            <a:pPr algn="ctr">
              <a:lnSpc>
                <a:spcPct val="90000"/>
              </a:lnSpc>
            </a:pPr>
            <a:r>
              <a:rPr lang="en-US" sz="1100" b="1" dirty="0">
                <a:solidFill>
                  <a:schemeClr val="bg1"/>
                </a:solidFill>
              </a:rPr>
              <a:t>Power management</a:t>
            </a:r>
          </a:p>
        </p:txBody>
      </p:sp>
      <p:sp>
        <p:nvSpPr>
          <p:cNvPr id="62" name="Line 8">
            <a:extLst>
              <a:ext uri="{FF2B5EF4-FFF2-40B4-BE49-F238E27FC236}">
                <a16:creationId xmlns:a16="http://schemas.microsoft.com/office/drawing/2014/main" id="{D98DD337-BBED-4DCC-A682-995CC3E23C72}"/>
              </a:ext>
            </a:extLst>
          </p:cNvPr>
          <p:cNvSpPr>
            <a:spLocks noChangeShapeType="1"/>
          </p:cNvSpPr>
          <p:nvPr/>
        </p:nvSpPr>
        <p:spPr bwMode="auto">
          <a:xfrm flipV="1">
            <a:off x="3620157" y="2192892"/>
            <a:ext cx="469445" cy="0"/>
          </a:xfrm>
          <a:prstGeom prst="line">
            <a:avLst/>
          </a:prstGeom>
          <a:noFill/>
          <a:ln w="12700">
            <a:solidFill>
              <a:schemeClr val="tx1">
                <a:lumMod val="50000"/>
                <a:lumOff val="50000"/>
              </a:schemeClr>
            </a:solidFill>
            <a:round/>
            <a:headEnd type="triangle" w="lg" len="med"/>
            <a:tailEnd type="none" w="med" len="med"/>
          </a:ln>
        </p:spPr>
        <p:txBody>
          <a:bodyPr wrap="none" anchor="ctr"/>
          <a:lstStyle/>
          <a:p>
            <a:pPr fontAlgn="base">
              <a:spcBef>
                <a:spcPct val="0"/>
              </a:spcBef>
              <a:spcAft>
                <a:spcPct val="0"/>
              </a:spcAft>
              <a:defRPr/>
            </a:pPr>
            <a:endParaRPr lang="en-US" sz="1200" dirty="0">
              <a:solidFill>
                <a:srgbClr val="000000"/>
              </a:solidFill>
              <a:cs typeface="Arial" charset="0"/>
            </a:endParaRPr>
          </a:p>
        </p:txBody>
      </p:sp>
      <p:sp>
        <p:nvSpPr>
          <p:cNvPr id="93" name="Isosceles Triangle 92">
            <a:extLst>
              <a:ext uri="{FF2B5EF4-FFF2-40B4-BE49-F238E27FC236}">
                <a16:creationId xmlns:a16="http://schemas.microsoft.com/office/drawing/2014/main" id="{C5F10E9A-195B-4B9D-B237-39CAF1ED68B2}"/>
              </a:ext>
            </a:extLst>
          </p:cNvPr>
          <p:cNvSpPr/>
          <p:nvPr/>
        </p:nvSpPr>
        <p:spPr bwMode="auto">
          <a:xfrm rot="16200000">
            <a:off x="2217313" y="3060818"/>
            <a:ext cx="747479" cy="810047"/>
          </a:xfrm>
          <a:prstGeom prst="triangle">
            <a:avLst/>
          </a:prstGeom>
          <a:solidFill>
            <a:srgbClr val="0070C0"/>
          </a:solidFill>
          <a:ln>
            <a:no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wrap="none" lIns="70917" tIns="35459" rIns="70917" bIns="35459" anchor="ctr"/>
          <a:lstStyle/>
          <a:p>
            <a:pPr algn="ctr" defTabSz="709392" fontAlgn="base">
              <a:spcBef>
                <a:spcPct val="0"/>
              </a:spcBef>
              <a:spcAft>
                <a:spcPct val="0"/>
              </a:spcAft>
              <a:defRPr/>
            </a:pPr>
            <a:endParaRPr lang="en-US" sz="500" dirty="0">
              <a:solidFill>
                <a:prstClr val="white"/>
              </a:solidFill>
              <a:sym typeface="Gill Sans Light"/>
            </a:endParaRPr>
          </a:p>
        </p:txBody>
      </p:sp>
      <p:sp>
        <p:nvSpPr>
          <p:cNvPr id="94" name="Rectangle 69">
            <a:extLst>
              <a:ext uri="{FF2B5EF4-FFF2-40B4-BE49-F238E27FC236}">
                <a16:creationId xmlns:a16="http://schemas.microsoft.com/office/drawing/2014/main" id="{CA75CD59-92C2-4860-B0B2-1C1982671936}"/>
              </a:ext>
            </a:extLst>
          </p:cNvPr>
          <p:cNvSpPr>
            <a:spLocks noChangeArrowheads="1"/>
          </p:cNvSpPr>
          <p:nvPr/>
        </p:nvSpPr>
        <p:spPr bwMode="auto">
          <a:xfrm>
            <a:off x="2262461" y="3382593"/>
            <a:ext cx="790006"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0638" tIns="30162" rIns="20638" bIns="30162"/>
          <a:lstStyle>
            <a:lvl1pPr defTabSz="1014413" eaLnBrk="0" hangingPunct="0">
              <a:spcBef>
                <a:spcPts val="800"/>
              </a:spcBef>
              <a:buChar char="•"/>
              <a:tabLst>
                <a:tab pos="508000" algn="l"/>
                <a:tab pos="2536825" algn="l"/>
                <a:tab pos="4059238" algn="l"/>
                <a:tab pos="5581650" algn="l"/>
                <a:tab pos="6978650" algn="l"/>
                <a:tab pos="8302625" algn="l"/>
              </a:tabLst>
              <a:defRPr sz="2000">
                <a:solidFill>
                  <a:schemeClr val="tx1"/>
                </a:solidFill>
                <a:latin typeface="Arial" pitchFamily="34" charset="0"/>
              </a:defRPr>
            </a:lvl1pPr>
            <a:lvl2pPr marL="742950" indent="-285750" defTabSz="1014413" eaLnBrk="0" hangingPunct="0">
              <a:spcBef>
                <a:spcPct val="20000"/>
              </a:spcBef>
              <a:buChar char="–"/>
              <a:tabLst>
                <a:tab pos="508000" algn="l"/>
                <a:tab pos="2536825" algn="l"/>
                <a:tab pos="4059238" algn="l"/>
                <a:tab pos="5581650" algn="l"/>
                <a:tab pos="6978650" algn="l"/>
                <a:tab pos="8302625" algn="l"/>
              </a:tabLst>
              <a:defRPr>
                <a:solidFill>
                  <a:schemeClr val="tx1"/>
                </a:solidFill>
                <a:latin typeface="Arial" pitchFamily="34" charset="0"/>
              </a:defRPr>
            </a:lvl2pPr>
            <a:lvl3pPr marL="1143000" indent="-228600" defTabSz="1014413" eaLnBrk="0" hangingPunct="0">
              <a:spcBef>
                <a:spcPct val="15000"/>
              </a:spcBef>
              <a:buChar char="•"/>
              <a:tabLst>
                <a:tab pos="508000" algn="l"/>
                <a:tab pos="2536825" algn="l"/>
                <a:tab pos="4059238" algn="l"/>
                <a:tab pos="5581650" algn="l"/>
                <a:tab pos="6978650" algn="l"/>
                <a:tab pos="8302625" algn="l"/>
              </a:tabLst>
              <a:defRPr>
                <a:solidFill>
                  <a:schemeClr val="tx1"/>
                </a:solidFill>
                <a:latin typeface="Arial" pitchFamily="34" charset="0"/>
              </a:defRPr>
            </a:lvl3pPr>
            <a:lvl4pPr marL="1600200" indent="-228600" defTabSz="1014413" eaLnBrk="0" hangingPunct="0">
              <a:spcBef>
                <a:spcPct val="5000"/>
              </a:spcBef>
              <a:buChar char="–"/>
              <a:tabLst>
                <a:tab pos="508000" algn="l"/>
                <a:tab pos="2536825" algn="l"/>
                <a:tab pos="4059238" algn="l"/>
                <a:tab pos="5581650" algn="l"/>
                <a:tab pos="6978650" algn="l"/>
                <a:tab pos="8302625" algn="l"/>
              </a:tabLst>
              <a:defRPr>
                <a:solidFill>
                  <a:schemeClr val="tx1"/>
                </a:solidFill>
                <a:latin typeface="Arial" pitchFamily="34" charset="0"/>
              </a:defRPr>
            </a:lvl4pPr>
            <a:lvl5pPr marL="2057400" indent="-228600" defTabSz="1014413" eaLnBrk="0" hangingPunct="0">
              <a:buChar char="»"/>
              <a:tabLst>
                <a:tab pos="508000" algn="l"/>
                <a:tab pos="2536825" algn="l"/>
                <a:tab pos="4059238" algn="l"/>
                <a:tab pos="5581650" algn="l"/>
                <a:tab pos="6978650" algn="l"/>
                <a:tab pos="8302625" algn="l"/>
              </a:tabLst>
              <a:defRPr>
                <a:solidFill>
                  <a:schemeClr val="tx1"/>
                </a:solidFill>
                <a:latin typeface="Arial" pitchFamily="34" charset="0"/>
              </a:defRPr>
            </a:lvl5pPr>
            <a:lvl6pPr marL="25146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6pPr>
            <a:lvl7pPr marL="29718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7pPr>
            <a:lvl8pPr marL="34290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8pPr>
            <a:lvl9pPr marL="38862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9pPr>
          </a:lstStyle>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Amplifier</a:t>
            </a:r>
          </a:p>
        </p:txBody>
      </p:sp>
      <p:sp>
        <p:nvSpPr>
          <p:cNvPr id="95" name="AutoShape 95">
            <a:extLst>
              <a:ext uri="{FF2B5EF4-FFF2-40B4-BE49-F238E27FC236}">
                <a16:creationId xmlns:a16="http://schemas.microsoft.com/office/drawing/2014/main" id="{BAD6F7B0-C99D-45F0-A368-DB8D53524237}"/>
              </a:ext>
            </a:extLst>
          </p:cNvPr>
          <p:cNvSpPr>
            <a:spLocks/>
          </p:cNvSpPr>
          <p:nvPr/>
        </p:nvSpPr>
        <p:spPr bwMode="auto">
          <a:xfrm>
            <a:off x="2484592" y="2497291"/>
            <a:ext cx="1124055" cy="368818"/>
          </a:xfrm>
          <a:prstGeom prst="roundRect">
            <a:avLst>
              <a:gd name="adj" fmla="val 0"/>
            </a:avLst>
          </a:prstGeom>
          <a:solidFill>
            <a:srgbClr val="0070C0"/>
          </a:solidFill>
          <a:ln>
            <a:solidFill>
              <a:schemeClr val="accent6">
                <a:lumMod val="75000"/>
              </a:schemeClr>
            </a:solid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a:lstStyle/>
          <a:p>
            <a:pPr defTabSz="709392" fontAlgn="base">
              <a:spcBef>
                <a:spcPct val="0"/>
              </a:spcBef>
              <a:spcAft>
                <a:spcPct val="0"/>
              </a:spcAft>
              <a:defRPr/>
            </a:pPr>
            <a:endParaRPr lang="en-US" sz="500" dirty="0">
              <a:solidFill>
                <a:prstClr val="black"/>
              </a:solidFill>
              <a:latin typeface="Helvetica Neue" charset="0"/>
              <a:sym typeface="Gill Sans Light"/>
            </a:endParaRPr>
          </a:p>
        </p:txBody>
      </p:sp>
      <p:sp>
        <p:nvSpPr>
          <p:cNvPr id="96" name="Text Box 70">
            <a:extLst>
              <a:ext uri="{FF2B5EF4-FFF2-40B4-BE49-F238E27FC236}">
                <a16:creationId xmlns:a16="http://schemas.microsoft.com/office/drawing/2014/main" id="{4F9FFEC8-F2AD-4DF0-BA64-B59F2BBED0E8}"/>
              </a:ext>
            </a:extLst>
          </p:cNvPr>
          <p:cNvSpPr txBox="1">
            <a:spLocks noChangeArrowheads="1"/>
          </p:cNvSpPr>
          <p:nvPr/>
        </p:nvSpPr>
        <p:spPr bwMode="auto">
          <a:xfrm>
            <a:off x="2496038" y="2567704"/>
            <a:ext cx="1124690" cy="246221"/>
          </a:xfrm>
          <a:prstGeom prst="rect">
            <a:avLst/>
          </a:prstGeom>
          <a:noFill/>
          <a:ln w="9525">
            <a:noFill/>
            <a:miter lim="800000"/>
            <a:headEnd/>
            <a:tailEnd/>
          </a:ln>
        </p:spPr>
        <p:txBody>
          <a:bodyPr wrap="square">
            <a:spAutoFit/>
          </a:bodyPr>
          <a:lstStyle>
            <a:lvl1pPr eaLnBrk="0" hangingPunct="0">
              <a:spcBef>
                <a:spcPts val="800"/>
              </a:spcBef>
              <a:buChar char="•"/>
              <a:defRPr sz="2000">
                <a:solidFill>
                  <a:schemeClr val="tx1"/>
                </a:solidFill>
                <a:latin typeface="Arial" pitchFamily="34" charset="0"/>
              </a:defRPr>
            </a:lvl1pPr>
            <a:lvl2pPr marL="742950" indent="-285750" eaLnBrk="0" hangingPunct="0">
              <a:spcBef>
                <a:spcPct val="20000"/>
              </a:spcBef>
              <a:buChar char="–"/>
              <a:defRPr>
                <a:solidFill>
                  <a:schemeClr val="tx1"/>
                </a:solidFill>
                <a:latin typeface="Arial" pitchFamily="34" charset="0"/>
              </a:defRPr>
            </a:lvl2pPr>
            <a:lvl3pPr marL="1143000" indent="-228600" eaLnBrk="0" hangingPunct="0">
              <a:spcBef>
                <a:spcPct val="15000"/>
              </a:spcBef>
              <a:buChar char="•"/>
              <a:defRPr>
                <a:solidFill>
                  <a:schemeClr val="tx1"/>
                </a:solidFill>
                <a:latin typeface="Arial" pitchFamily="34" charset="0"/>
              </a:defRPr>
            </a:lvl3pPr>
            <a:lvl4pPr marL="1600200" indent="-228600" eaLnBrk="0" hangingPunct="0">
              <a:spcBef>
                <a:spcPct val="5000"/>
              </a:spcBef>
              <a:buChar char="–"/>
              <a:defRPr>
                <a:solidFill>
                  <a:schemeClr val="tx1"/>
                </a:solidFill>
                <a:latin typeface="Arial" pitchFamily="34" charset="0"/>
              </a:defRPr>
            </a:lvl4pPr>
            <a:lvl5pPr marL="2057400" indent="-228600" eaLnBrk="0" hangingPunct="0">
              <a:buChar char="»"/>
              <a:defRPr>
                <a:solidFill>
                  <a:schemeClr val="tx1"/>
                </a:solidFill>
                <a:latin typeface="Arial" pitchFamily="34" charset="0"/>
              </a:defRPr>
            </a:lvl5pPr>
            <a:lvl6pPr marL="2514600" indent="-228600" eaLnBrk="0" fontAlgn="base" hangingPunct="0">
              <a:spcBef>
                <a:spcPct val="0"/>
              </a:spcBef>
              <a:spcAft>
                <a:spcPct val="0"/>
              </a:spcAft>
              <a:buChar char="»"/>
              <a:defRPr>
                <a:solidFill>
                  <a:schemeClr val="tx1"/>
                </a:solidFill>
                <a:latin typeface="Arial" pitchFamily="34" charset="0"/>
              </a:defRPr>
            </a:lvl6pPr>
            <a:lvl7pPr marL="2971800" indent="-228600" eaLnBrk="0" fontAlgn="base" hangingPunct="0">
              <a:spcBef>
                <a:spcPct val="0"/>
              </a:spcBef>
              <a:spcAft>
                <a:spcPct val="0"/>
              </a:spcAft>
              <a:buChar char="»"/>
              <a:defRPr>
                <a:solidFill>
                  <a:schemeClr val="tx1"/>
                </a:solidFill>
                <a:latin typeface="Arial" pitchFamily="34" charset="0"/>
              </a:defRPr>
            </a:lvl7pPr>
            <a:lvl8pPr marL="3429000" indent="-228600" eaLnBrk="0" fontAlgn="base" hangingPunct="0">
              <a:spcBef>
                <a:spcPct val="0"/>
              </a:spcBef>
              <a:spcAft>
                <a:spcPct val="0"/>
              </a:spcAft>
              <a:buChar char="»"/>
              <a:defRPr>
                <a:solidFill>
                  <a:schemeClr val="tx1"/>
                </a:solidFill>
                <a:latin typeface="Arial" pitchFamily="34" charset="0"/>
              </a:defRPr>
            </a:lvl8pPr>
            <a:lvl9pPr marL="3886200" indent="-228600" eaLnBrk="0" fontAlgn="base" hangingPunct="0">
              <a:spcBef>
                <a:spcPct val="0"/>
              </a:spcBef>
              <a:spcAft>
                <a:spcPct val="0"/>
              </a:spcAft>
              <a:buChar char="»"/>
              <a:defRPr>
                <a:solidFill>
                  <a:schemeClr val="tx1"/>
                </a:solidFill>
                <a:latin typeface="Arial" pitchFamily="34" charset="0"/>
              </a:defRPr>
            </a:lvl9pPr>
          </a:lstStyle>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Motor drives</a:t>
            </a:r>
          </a:p>
        </p:txBody>
      </p:sp>
      <p:sp>
        <p:nvSpPr>
          <p:cNvPr id="97" name="Line 8">
            <a:extLst>
              <a:ext uri="{FF2B5EF4-FFF2-40B4-BE49-F238E27FC236}">
                <a16:creationId xmlns:a16="http://schemas.microsoft.com/office/drawing/2014/main" id="{56F971A8-6501-4FCE-B43A-9D927138AE6F}"/>
              </a:ext>
            </a:extLst>
          </p:cNvPr>
          <p:cNvSpPr>
            <a:spLocks noChangeShapeType="1"/>
          </p:cNvSpPr>
          <p:nvPr/>
        </p:nvSpPr>
        <p:spPr bwMode="auto">
          <a:xfrm flipV="1">
            <a:off x="3618798" y="2578802"/>
            <a:ext cx="463720" cy="0"/>
          </a:xfrm>
          <a:prstGeom prst="line">
            <a:avLst/>
          </a:prstGeom>
          <a:noFill/>
          <a:ln w="12700">
            <a:solidFill>
              <a:schemeClr val="tx1">
                <a:lumMod val="50000"/>
                <a:lumOff val="50000"/>
              </a:schemeClr>
            </a:solidFill>
            <a:round/>
            <a:headEnd type="triangle" w="lg" len="med"/>
            <a:tailEnd type="none" w="med" len="med"/>
          </a:ln>
        </p:spPr>
        <p:txBody>
          <a:bodyPr wrap="none" anchor="ctr"/>
          <a:lstStyle/>
          <a:p>
            <a:pPr fontAlgn="base">
              <a:spcBef>
                <a:spcPct val="0"/>
              </a:spcBef>
              <a:spcAft>
                <a:spcPct val="0"/>
              </a:spcAft>
              <a:defRPr/>
            </a:pPr>
            <a:endParaRPr lang="en-US" sz="1200" dirty="0">
              <a:solidFill>
                <a:srgbClr val="000000"/>
              </a:solidFill>
              <a:cs typeface="Arial" charset="0"/>
            </a:endParaRPr>
          </a:p>
        </p:txBody>
      </p:sp>
      <p:sp>
        <p:nvSpPr>
          <p:cNvPr id="98" name="Rectangle 97">
            <a:extLst>
              <a:ext uri="{FF2B5EF4-FFF2-40B4-BE49-F238E27FC236}">
                <a16:creationId xmlns:a16="http://schemas.microsoft.com/office/drawing/2014/main" id="{0EFEF6E4-B21C-475E-A702-B0219C9F0853}"/>
              </a:ext>
            </a:extLst>
          </p:cNvPr>
          <p:cNvSpPr/>
          <p:nvPr/>
        </p:nvSpPr>
        <p:spPr bwMode="auto">
          <a:xfrm>
            <a:off x="220539" y="1106268"/>
            <a:ext cx="1549728" cy="2133800"/>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02" tIns="45703" rIns="91402" bIns="45703" anchor="ctr"/>
          <a:lstStyle/>
          <a:p>
            <a:pPr algn="ctr" defTabSz="457017">
              <a:defRPr/>
            </a:pPr>
            <a:endParaRPr lang="en-US" sz="1400" dirty="0">
              <a:solidFill>
                <a:schemeClr val="bg1"/>
              </a:solidFill>
            </a:endParaRPr>
          </a:p>
        </p:txBody>
      </p:sp>
      <p:sp>
        <p:nvSpPr>
          <p:cNvPr id="99" name="Rectangle 86">
            <a:extLst>
              <a:ext uri="{FF2B5EF4-FFF2-40B4-BE49-F238E27FC236}">
                <a16:creationId xmlns:a16="http://schemas.microsoft.com/office/drawing/2014/main" id="{F1DDE0E1-62F0-4BB6-A016-0A29ABC14DEF}"/>
              </a:ext>
            </a:extLst>
          </p:cNvPr>
          <p:cNvSpPr>
            <a:spLocks noChangeArrowheads="1"/>
          </p:cNvSpPr>
          <p:nvPr/>
        </p:nvSpPr>
        <p:spPr bwMode="auto">
          <a:xfrm>
            <a:off x="391739" y="1138618"/>
            <a:ext cx="1215257" cy="227232"/>
          </a:xfrm>
          <a:prstGeom prst="rect">
            <a:avLst/>
          </a:prstGeom>
          <a:solidFill>
            <a:srgbClr val="0070C0"/>
          </a:solidFill>
          <a:ln w="9525">
            <a:noFill/>
            <a:miter lim="800000"/>
            <a:headEnd/>
            <a:tailEnd/>
          </a:ln>
        </p:spPr>
        <p:txBody>
          <a:bodyPr wrap="none" lIns="20638" tIns="30149" rIns="20638" bIns="30149"/>
          <a:lstStyle>
            <a:lvl1pPr defTabSz="1014413" eaLnBrk="0" hangingPunct="0">
              <a:spcBef>
                <a:spcPts val="800"/>
              </a:spcBef>
              <a:buChar char="•"/>
              <a:tabLst>
                <a:tab pos="508000" algn="l"/>
                <a:tab pos="2536825" algn="l"/>
                <a:tab pos="4059238" algn="l"/>
                <a:tab pos="5581650" algn="l"/>
                <a:tab pos="6978650" algn="l"/>
                <a:tab pos="8302625" algn="l"/>
              </a:tabLst>
              <a:defRPr sz="2000">
                <a:solidFill>
                  <a:schemeClr val="tx1"/>
                </a:solidFill>
                <a:latin typeface="Arial" pitchFamily="34" charset="0"/>
              </a:defRPr>
            </a:lvl1pPr>
            <a:lvl2pPr marL="742950" indent="-285750" defTabSz="1014413" eaLnBrk="0" hangingPunct="0">
              <a:spcBef>
                <a:spcPct val="20000"/>
              </a:spcBef>
              <a:buChar char="–"/>
              <a:tabLst>
                <a:tab pos="508000" algn="l"/>
                <a:tab pos="2536825" algn="l"/>
                <a:tab pos="4059238" algn="l"/>
                <a:tab pos="5581650" algn="l"/>
                <a:tab pos="6978650" algn="l"/>
                <a:tab pos="8302625" algn="l"/>
              </a:tabLst>
              <a:defRPr>
                <a:solidFill>
                  <a:schemeClr val="tx1"/>
                </a:solidFill>
                <a:latin typeface="Arial" pitchFamily="34" charset="0"/>
              </a:defRPr>
            </a:lvl2pPr>
            <a:lvl3pPr marL="1143000" indent="-228600" defTabSz="1014413" eaLnBrk="0" hangingPunct="0">
              <a:spcBef>
                <a:spcPct val="15000"/>
              </a:spcBef>
              <a:buChar char="•"/>
              <a:tabLst>
                <a:tab pos="508000" algn="l"/>
                <a:tab pos="2536825" algn="l"/>
                <a:tab pos="4059238" algn="l"/>
                <a:tab pos="5581650" algn="l"/>
                <a:tab pos="6978650" algn="l"/>
                <a:tab pos="8302625" algn="l"/>
              </a:tabLst>
              <a:defRPr>
                <a:solidFill>
                  <a:schemeClr val="tx1"/>
                </a:solidFill>
                <a:latin typeface="Arial" pitchFamily="34" charset="0"/>
              </a:defRPr>
            </a:lvl3pPr>
            <a:lvl4pPr marL="1600200" indent="-228600" defTabSz="1014413" eaLnBrk="0" hangingPunct="0">
              <a:spcBef>
                <a:spcPct val="5000"/>
              </a:spcBef>
              <a:buChar char="–"/>
              <a:tabLst>
                <a:tab pos="508000" algn="l"/>
                <a:tab pos="2536825" algn="l"/>
                <a:tab pos="4059238" algn="l"/>
                <a:tab pos="5581650" algn="l"/>
                <a:tab pos="6978650" algn="l"/>
                <a:tab pos="8302625" algn="l"/>
              </a:tabLst>
              <a:defRPr>
                <a:solidFill>
                  <a:schemeClr val="tx1"/>
                </a:solidFill>
                <a:latin typeface="Arial" pitchFamily="34" charset="0"/>
              </a:defRPr>
            </a:lvl4pPr>
            <a:lvl5pPr marL="2057400" indent="-228600" defTabSz="1014413" eaLnBrk="0" hangingPunct="0">
              <a:buChar char="»"/>
              <a:tabLst>
                <a:tab pos="508000" algn="l"/>
                <a:tab pos="2536825" algn="l"/>
                <a:tab pos="4059238" algn="l"/>
                <a:tab pos="5581650" algn="l"/>
                <a:tab pos="6978650" algn="l"/>
                <a:tab pos="8302625" algn="l"/>
              </a:tabLst>
              <a:defRPr>
                <a:solidFill>
                  <a:schemeClr val="tx1"/>
                </a:solidFill>
                <a:latin typeface="Arial" pitchFamily="34" charset="0"/>
              </a:defRPr>
            </a:lvl5pPr>
            <a:lvl6pPr marL="25146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6pPr>
            <a:lvl7pPr marL="29718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7pPr>
            <a:lvl8pPr marL="34290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8pPr>
            <a:lvl9pPr marL="3886200" indent="-228600" defTabSz="1014413" eaLnBrk="0" fontAlgn="base" hangingPunct="0">
              <a:spcBef>
                <a:spcPct val="0"/>
              </a:spcBef>
              <a:spcAft>
                <a:spcPct val="0"/>
              </a:spcAft>
              <a:buChar char="»"/>
              <a:tabLst>
                <a:tab pos="508000" algn="l"/>
                <a:tab pos="2536825" algn="l"/>
                <a:tab pos="4059238" algn="l"/>
                <a:tab pos="5581650" algn="l"/>
                <a:tab pos="6978650" algn="l"/>
                <a:tab pos="8302625" algn="l"/>
              </a:tabLst>
              <a:defRPr>
                <a:solidFill>
                  <a:schemeClr val="tx1"/>
                </a:solidFill>
                <a:latin typeface="Arial" pitchFamily="34" charset="0"/>
              </a:defRPr>
            </a:lvl9pPr>
          </a:lstStyle>
          <a:p>
            <a:pPr algn="ctr" fontAlgn="base">
              <a:lnSpc>
                <a:spcPct val="90000"/>
              </a:lnSpc>
              <a:spcBef>
                <a:spcPct val="0"/>
              </a:spcBef>
              <a:spcAft>
                <a:spcPct val="0"/>
              </a:spcAft>
              <a:buFontTx/>
              <a:buNone/>
            </a:pPr>
            <a:r>
              <a:rPr lang="en-US" altLang="en-US" sz="1100" b="1" dirty="0">
                <a:solidFill>
                  <a:schemeClr val="bg1"/>
                </a:solidFill>
                <a:ea typeface="SimSun" pitchFamily="2" charset="-122"/>
                <a:cs typeface="Arial" pitchFamily="34" charset="0"/>
              </a:rPr>
              <a:t>Sensors</a:t>
            </a:r>
          </a:p>
        </p:txBody>
      </p:sp>
      <p:sp>
        <p:nvSpPr>
          <p:cNvPr id="100" name="TextBox 7186">
            <a:extLst>
              <a:ext uri="{FF2B5EF4-FFF2-40B4-BE49-F238E27FC236}">
                <a16:creationId xmlns:a16="http://schemas.microsoft.com/office/drawing/2014/main" id="{6532F198-A6CE-4BC2-868E-D9D969CEABA3}"/>
              </a:ext>
            </a:extLst>
          </p:cNvPr>
          <p:cNvSpPr txBox="1">
            <a:spLocks noChangeArrowheads="1"/>
          </p:cNvSpPr>
          <p:nvPr/>
        </p:nvSpPr>
        <p:spPr bwMode="auto">
          <a:xfrm>
            <a:off x="232415" y="1728600"/>
            <a:ext cx="788535" cy="215409"/>
          </a:xfrm>
          <a:prstGeom prst="rect">
            <a:avLst/>
          </a:prstGeom>
          <a:solidFill>
            <a:srgbClr val="0070C0"/>
          </a:solidFill>
          <a:ln w="9525">
            <a:noFill/>
            <a:miter lim="800000"/>
            <a:headEnd/>
            <a:tailEnd/>
          </a:ln>
        </p:spPr>
        <p:txBody>
          <a:bodyPr wrap="square" lIns="91402" tIns="45703" rIns="91402" bIns="45703">
            <a:spAutoFit/>
          </a:bodyPr>
          <a:lstStyle>
            <a:lvl1pPr defTabSz="457200" eaLnBrk="0" hangingPunct="0">
              <a:spcBef>
                <a:spcPts val="800"/>
              </a:spcBef>
              <a:buChar char="•"/>
              <a:defRPr sz="2000">
                <a:solidFill>
                  <a:schemeClr val="tx1"/>
                </a:solidFill>
                <a:latin typeface="Arial" pitchFamily="34" charset="0"/>
              </a:defRPr>
            </a:lvl1pPr>
            <a:lvl2pPr marL="742950" indent="-285750" defTabSz="457200" eaLnBrk="0" hangingPunct="0">
              <a:spcBef>
                <a:spcPct val="20000"/>
              </a:spcBef>
              <a:buChar char="–"/>
              <a:defRPr>
                <a:solidFill>
                  <a:schemeClr val="tx1"/>
                </a:solidFill>
                <a:latin typeface="Arial" pitchFamily="34" charset="0"/>
              </a:defRPr>
            </a:lvl2pPr>
            <a:lvl3pPr marL="1143000" indent="-228600" defTabSz="457200" eaLnBrk="0" hangingPunct="0">
              <a:spcBef>
                <a:spcPct val="15000"/>
              </a:spcBef>
              <a:buChar char="•"/>
              <a:defRPr>
                <a:solidFill>
                  <a:schemeClr val="tx1"/>
                </a:solidFill>
                <a:latin typeface="Arial" pitchFamily="34" charset="0"/>
              </a:defRPr>
            </a:lvl3pPr>
            <a:lvl4pPr marL="1600200" indent="-228600" defTabSz="457200" eaLnBrk="0" hangingPunct="0">
              <a:spcBef>
                <a:spcPct val="5000"/>
              </a:spcBef>
              <a:buChar char="–"/>
              <a:defRPr>
                <a:solidFill>
                  <a:schemeClr val="tx1"/>
                </a:solidFill>
                <a:latin typeface="Arial" pitchFamily="34" charset="0"/>
              </a:defRPr>
            </a:lvl4pPr>
            <a:lvl5pPr marL="2057400" indent="-228600" defTabSz="457200" eaLnBrk="0" hangingPunct="0">
              <a:buChar char="»"/>
              <a:defRPr>
                <a:solidFill>
                  <a:schemeClr val="tx1"/>
                </a:solidFill>
                <a:latin typeface="Arial" pitchFamily="34" charset="0"/>
              </a:defRPr>
            </a:lvl5pPr>
            <a:lvl6pPr marL="2514600" indent="-228600" defTabSz="457200" eaLnBrk="0" fontAlgn="base" hangingPunct="0">
              <a:spcBef>
                <a:spcPct val="0"/>
              </a:spcBef>
              <a:spcAft>
                <a:spcPct val="0"/>
              </a:spcAft>
              <a:buChar char="»"/>
              <a:defRPr>
                <a:solidFill>
                  <a:schemeClr val="tx1"/>
                </a:solidFill>
                <a:latin typeface="Arial" pitchFamily="34" charset="0"/>
              </a:defRPr>
            </a:lvl6pPr>
            <a:lvl7pPr marL="2971800" indent="-228600" defTabSz="457200" eaLnBrk="0" fontAlgn="base" hangingPunct="0">
              <a:spcBef>
                <a:spcPct val="0"/>
              </a:spcBef>
              <a:spcAft>
                <a:spcPct val="0"/>
              </a:spcAft>
              <a:buChar char="»"/>
              <a:defRPr>
                <a:solidFill>
                  <a:schemeClr val="tx1"/>
                </a:solidFill>
                <a:latin typeface="Arial" pitchFamily="34" charset="0"/>
              </a:defRPr>
            </a:lvl7pPr>
            <a:lvl8pPr marL="3429000" indent="-228600" defTabSz="457200" eaLnBrk="0" fontAlgn="base" hangingPunct="0">
              <a:spcBef>
                <a:spcPct val="0"/>
              </a:spcBef>
              <a:spcAft>
                <a:spcPct val="0"/>
              </a:spcAft>
              <a:buChar char="»"/>
              <a:defRPr>
                <a:solidFill>
                  <a:schemeClr val="tx1"/>
                </a:solidFill>
                <a:latin typeface="Arial" pitchFamily="34" charset="0"/>
              </a:defRPr>
            </a:lvl8pPr>
            <a:lvl9pPr marL="3886200" indent="-228600" defTabSz="457200" eaLnBrk="0" fontAlgn="base" hangingPunct="0">
              <a:spcBef>
                <a:spcPct val="0"/>
              </a:spcBef>
              <a:spcAft>
                <a:spcPct val="0"/>
              </a:spcAft>
              <a:buChar char="»"/>
              <a:defRPr>
                <a:solidFill>
                  <a:schemeClr val="tx1"/>
                </a:solidFill>
                <a:latin typeface="Arial" pitchFamily="34" charset="0"/>
              </a:defRPr>
            </a:lvl9pPr>
          </a:lstStyle>
          <a:p>
            <a:pPr algn="ctr" eaLnBrk="1" fontAlgn="base" hangingPunct="1">
              <a:spcBef>
                <a:spcPct val="0"/>
              </a:spcBef>
              <a:spcAft>
                <a:spcPct val="0"/>
              </a:spcAft>
              <a:buFontTx/>
              <a:buNone/>
            </a:pPr>
            <a:r>
              <a:rPr lang="en-US" altLang="en-US" sz="800" dirty="0">
                <a:solidFill>
                  <a:schemeClr val="bg1"/>
                </a:solidFill>
                <a:cs typeface="Arial" pitchFamily="34" charset="0"/>
              </a:rPr>
              <a:t>Temperature</a:t>
            </a:r>
          </a:p>
        </p:txBody>
      </p:sp>
      <p:sp>
        <p:nvSpPr>
          <p:cNvPr id="101" name="TextBox 130">
            <a:extLst>
              <a:ext uri="{FF2B5EF4-FFF2-40B4-BE49-F238E27FC236}">
                <a16:creationId xmlns:a16="http://schemas.microsoft.com/office/drawing/2014/main" id="{3C7577BD-7048-4F63-82CB-FEBC11581356}"/>
              </a:ext>
            </a:extLst>
          </p:cNvPr>
          <p:cNvSpPr txBox="1">
            <a:spLocks noChangeArrowheads="1"/>
          </p:cNvSpPr>
          <p:nvPr/>
        </p:nvSpPr>
        <p:spPr bwMode="auto">
          <a:xfrm>
            <a:off x="289739" y="2344700"/>
            <a:ext cx="643809" cy="215409"/>
          </a:xfrm>
          <a:prstGeom prst="rect">
            <a:avLst/>
          </a:prstGeom>
          <a:solidFill>
            <a:srgbClr val="0070C0"/>
          </a:solidFill>
          <a:ln w="9525">
            <a:noFill/>
            <a:miter lim="800000"/>
            <a:headEnd/>
            <a:tailEnd/>
          </a:ln>
        </p:spPr>
        <p:txBody>
          <a:bodyPr wrap="square" lIns="91402" tIns="45703" rIns="91402" bIns="45703">
            <a:spAutoFit/>
          </a:bodyPr>
          <a:lstStyle>
            <a:lvl1pPr defTabSz="457200" eaLnBrk="0" hangingPunct="0">
              <a:spcBef>
                <a:spcPts val="800"/>
              </a:spcBef>
              <a:buChar char="•"/>
              <a:defRPr sz="2000">
                <a:solidFill>
                  <a:schemeClr val="tx1"/>
                </a:solidFill>
                <a:latin typeface="Arial" pitchFamily="34" charset="0"/>
              </a:defRPr>
            </a:lvl1pPr>
            <a:lvl2pPr marL="742950" indent="-285750" defTabSz="457200" eaLnBrk="0" hangingPunct="0">
              <a:spcBef>
                <a:spcPct val="20000"/>
              </a:spcBef>
              <a:buChar char="–"/>
              <a:defRPr>
                <a:solidFill>
                  <a:schemeClr val="tx1"/>
                </a:solidFill>
                <a:latin typeface="Arial" pitchFamily="34" charset="0"/>
              </a:defRPr>
            </a:lvl2pPr>
            <a:lvl3pPr marL="1143000" indent="-228600" defTabSz="457200" eaLnBrk="0" hangingPunct="0">
              <a:spcBef>
                <a:spcPct val="15000"/>
              </a:spcBef>
              <a:buChar char="•"/>
              <a:defRPr>
                <a:solidFill>
                  <a:schemeClr val="tx1"/>
                </a:solidFill>
                <a:latin typeface="Arial" pitchFamily="34" charset="0"/>
              </a:defRPr>
            </a:lvl3pPr>
            <a:lvl4pPr marL="1600200" indent="-228600" defTabSz="457200" eaLnBrk="0" hangingPunct="0">
              <a:spcBef>
                <a:spcPct val="5000"/>
              </a:spcBef>
              <a:buChar char="–"/>
              <a:defRPr>
                <a:solidFill>
                  <a:schemeClr val="tx1"/>
                </a:solidFill>
                <a:latin typeface="Arial" pitchFamily="34" charset="0"/>
              </a:defRPr>
            </a:lvl4pPr>
            <a:lvl5pPr marL="2057400" indent="-228600" defTabSz="457200" eaLnBrk="0" hangingPunct="0">
              <a:buChar char="»"/>
              <a:defRPr>
                <a:solidFill>
                  <a:schemeClr val="tx1"/>
                </a:solidFill>
                <a:latin typeface="Arial" pitchFamily="34" charset="0"/>
              </a:defRPr>
            </a:lvl5pPr>
            <a:lvl6pPr marL="2514600" indent="-228600" defTabSz="457200" eaLnBrk="0" fontAlgn="base" hangingPunct="0">
              <a:spcBef>
                <a:spcPct val="0"/>
              </a:spcBef>
              <a:spcAft>
                <a:spcPct val="0"/>
              </a:spcAft>
              <a:buChar char="»"/>
              <a:defRPr>
                <a:solidFill>
                  <a:schemeClr val="tx1"/>
                </a:solidFill>
                <a:latin typeface="Arial" pitchFamily="34" charset="0"/>
              </a:defRPr>
            </a:lvl6pPr>
            <a:lvl7pPr marL="2971800" indent="-228600" defTabSz="457200" eaLnBrk="0" fontAlgn="base" hangingPunct="0">
              <a:spcBef>
                <a:spcPct val="0"/>
              </a:spcBef>
              <a:spcAft>
                <a:spcPct val="0"/>
              </a:spcAft>
              <a:buChar char="»"/>
              <a:defRPr>
                <a:solidFill>
                  <a:schemeClr val="tx1"/>
                </a:solidFill>
                <a:latin typeface="Arial" pitchFamily="34" charset="0"/>
              </a:defRPr>
            </a:lvl7pPr>
            <a:lvl8pPr marL="3429000" indent="-228600" defTabSz="457200" eaLnBrk="0" fontAlgn="base" hangingPunct="0">
              <a:spcBef>
                <a:spcPct val="0"/>
              </a:spcBef>
              <a:spcAft>
                <a:spcPct val="0"/>
              </a:spcAft>
              <a:buChar char="»"/>
              <a:defRPr>
                <a:solidFill>
                  <a:schemeClr val="tx1"/>
                </a:solidFill>
                <a:latin typeface="Arial" pitchFamily="34" charset="0"/>
              </a:defRPr>
            </a:lvl8pPr>
            <a:lvl9pPr marL="3886200" indent="-228600" defTabSz="457200" eaLnBrk="0" fontAlgn="base" hangingPunct="0">
              <a:spcBef>
                <a:spcPct val="0"/>
              </a:spcBef>
              <a:spcAft>
                <a:spcPct val="0"/>
              </a:spcAft>
              <a:buChar char="»"/>
              <a:defRPr>
                <a:solidFill>
                  <a:schemeClr val="tx1"/>
                </a:solidFill>
                <a:latin typeface="Arial" pitchFamily="34" charset="0"/>
              </a:defRPr>
            </a:lvl9pPr>
          </a:lstStyle>
          <a:p>
            <a:pPr algn="ctr" eaLnBrk="1" fontAlgn="base" hangingPunct="1">
              <a:spcBef>
                <a:spcPct val="0"/>
              </a:spcBef>
              <a:spcAft>
                <a:spcPct val="0"/>
              </a:spcAft>
              <a:buFontTx/>
              <a:buNone/>
            </a:pPr>
            <a:r>
              <a:rPr lang="en-US" altLang="en-US" sz="800" dirty="0">
                <a:solidFill>
                  <a:schemeClr val="bg1"/>
                </a:solidFill>
                <a:cs typeface="Arial" pitchFamily="34" charset="0"/>
              </a:rPr>
              <a:t>Current</a:t>
            </a:r>
          </a:p>
        </p:txBody>
      </p:sp>
      <p:sp>
        <p:nvSpPr>
          <p:cNvPr id="102" name="TextBox 139">
            <a:extLst>
              <a:ext uri="{FF2B5EF4-FFF2-40B4-BE49-F238E27FC236}">
                <a16:creationId xmlns:a16="http://schemas.microsoft.com/office/drawing/2014/main" id="{8AF9A1F4-5E6D-4900-958D-E25713FAE9CF}"/>
              </a:ext>
            </a:extLst>
          </p:cNvPr>
          <p:cNvSpPr txBox="1">
            <a:spLocks noChangeArrowheads="1"/>
          </p:cNvSpPr>
          <p:nvPr/>
        </p:nvSpPr>
        <p:spPr bwMode="auto">
          <a:xfrm>
            <a:off x="289739" y="2945693"/>
            <a:ext cx="609574" cy="215409"/>
          </a:xfrm>
          <a:prstGeom prst="rect">
            <a:avLst/>
          </a:prstGeom>
          <a:solidFill>
            <a:srgbClr val="0070C0"/>
          </a:solidFill>
          <a:ln w="9525">
            <a:noFill/>
            <a:miter lim="800000"/>
            <a:headEnd/>
            <a:tailEnd/>
          </a:ln>
        </p:spPr>
        <p:txBody>
          <a:bodyPr wrap="square" lIns="91402" tIns="45703" rIns="91402" bIns="45703">
            <a:spAutoFit/>
          </a:bodyPr>
          <a:lstStyle>
            <a:lvl1pPr defTabSz="457200" eaLnBrk="0" hangingPunct="0">
              <a:spcBef>
                <a:spcPts val="800"/>
              </a:spcBef>
              <a:buChar char="•"/>
              <a:defRPr sz="2000">
                <a:solidFill>
                  <a:schemeClr val="tx1"/>
                </a:solidFill>
                <a:latin typeface="Arial" pitchFamily="34" charset="0"/>
              </a:defRPr>
            </a:lvl1pPr>
            <a:lvl2pPr marL="742950" indent="-285750" defTabSz="457200" eaLnBrk="0" hangingPunct="0">
              <a:spcBef>
                <a:spcPct val="20000"/>
              </a:spcBef>
              <a:buChar char="–"/>
              <a:defRPr>
                <a:solidFill>
                  <a:schemeClr val="tx1"/>
                </a:solidFill>
                <a:latin typeface="Arial" pitchFamily="34" charset="0"/>
              </a:defRPr>
            </a:lvl2pPr>
            <a:lvl3pPr marL="1143000" indent="-228600" defTabSz="457200" eaLnBrk="0" hangingPunct="0">
              <a:spcBef>
                <a:spcPct val="15000"/>
              </a:spcBef>
              <a:buChar char="•"/>
              <a:defRPr>
                <a:solidFill>
                  <a:schemeClr val="tx1"/>
                </a:solidFill>
                <a:latin typeface="Arial" pitchFamily="34" charset="0"/>
              </a:defRPr>
            </a:lvl3pPr>
            <a:lvl4pPr marL="1600200" indent="-228600" defTabSz="457200" eaLnBrk="0" hangingPunct="0">
              <a:spcBef>
                <a:spcPct val="5000"/>
              </a:spcBef>
              <a:buChar char="–"/>
              <a:defRPr>
                <a:solidFill>
                  <a:schemeClr val="tx1"/>
                </a:solidFill>
                <a:latin typeface="Arial" pitchFamily="34" charset="0"/>
              </a:defRPr>
            </a:lvl4pPr>
            <a:lvl5pPr marL="2057400" indent="-228600" defTabSz="457200" eaLnBrk="0" hangingPunct="0">
              <a:buChar char="»"/>
              <a:defRPr>
                <a:solidFill>
                  <a:schemeClr val="tx1"/>
                </a:solidFill>
                <a:latin typeface="Arial" pitchFamily="34" charset="0"/>
              </a:defRPr>
            </a:lvl5pPr>
            <a:lvl6pPr marL="2514600" indent="-228600" defTabSz="457200" eaLnBrk="0" fontAlgn="base" hangingPunct="0">
              <a:spcBef>
                <a:spcPct val="0"/>
              </a:spcBef>
              <a:spcAft>
                <a:spcPct val="0"/>
              </a:spcAft>
              <a:buChar char="»"/>
              <a:defRPr>
                <a:solidFill>
                  <a:schemeClr val="tx1"/>
                </a:solidFill>
                <a:latin typeface="Arial" pitchFamily="34" charset="0"/>
              </a:defRPr>
            </a:lvl6pPr>
            <a:lvl7pPr marL="2971800" indent="-228600" defTabSz="457200" eaLnBrk="0" fontAlgn="base" hangingPunct="0">
              <a:spcBef>
                <a:spcPct val="0"/>
              </a:spcBef>
              <a:spcAft>
                <a:spcPct val="0"/>
              </a:spcAft>
              <a:buChar char="»"/>
              <a:defRPr>
                <a:solidFill>
                  <a:schemeClr val="tx1"/>
                </a:solidFill>
                <a:latin typeface="Arial" pitchFamily="34" charset="0"/>
              </a:defRPr>
            </a:lvl7pPr>
            <a:lvl8pPr marL="3429000" indent="-228600" defTabSz="457200" eaLnBrk="0" fontAlgn="base" hangingPunct="0">
              <a:spcBef>
                <a:spcPct val="0"/>
              </a:spcBef>
              <a:spcAft>
                <a:spcPct val="0"/>
              </a:spcAft>
              <a:buChar char="»"/>
              <a:defRPr>
                <a:solidFill>
                  <a:schemeClr val="tx1"/>
                </a:solidFill>
                <a:latin typeface="Arial" pitchFamily="34" charset="0"/>
              </a:defRPr>
            </a:lvl8pPr>
            <a:lvl9pPr marL="3886200" indent="-228600" defTabSz="457200" eaLnBrk="0" fontAlgn="base" hangingPunct="0">
              <a:spcBef>
                <a:spcPct val="0"/>
              </a:spcBef>
              <a:spcAft>
                <a:spcPct val="0"/>
              </a:spcAft>
              <a:buChar char="»"/>
              <a:defRPr>
                <a:solidFill>
                  <a:schemeClr val="tx1"/>
                </a:solidFill>
                <a:latin typeface="Arial" pitchFamily="34" charset="0"/>
              </a:defRPr>
            </a:lvl9pPr>
          </a:lstStyle>
          <a:p>
            <a:pPr algn="ctr" eaLnBrk="1" fontAlgn="base" hangingPunct="1">
              <a:spcBef>
                <a:spcPct val="0"/>
              </a:spcBef>
              <a:spcAft>
                <a:spcPct val="0"/>
              </a:spcAft>
              <a:buFontTx/>
              <a:buNone/>
            </a:pPr>
            <a:r>
              <a:rPr lang="en-US" altLang="en-US" sz="800" dirty="0">
                <a:solidFill>
                  <a:schemeClr val="bg1"/>
                </a:solidFill>
                <a:cs typeface="Arial" pitchFamily="34" charset="0"/>
              </a:rPr>
              <a:t>Humidity</a:t>
            </a:r>
          </a:p>
        </p:txBody>
      </p:sp>
      <p:sp>
        <p:nvSpPr>
          <p:cNvPr id="103" name="TextBox 140">
            <a:extLst>
              <a:ext uri="{FF2B5EF4-FFF2-40B4-BE49-F238E27FC236}">
                <a16:creationId xmlns:a16="http://schemas.microsoft.com/office/drawing/2014/main" id="{7DDAC47D-6642-46E1-925A-EA1FDA3D97EC}"/>
              </a:ext>
            </a:extLst>
          </p:cNvPr>
          <p:cNvSpPr txBox="1">
            <a:spLocks noChangeArrowheads="1"/>
          </p:cNvSpPr>
          <p:nvPr/>
        </p:nvSpPr>
        <p:spPr bwMode="auto">
          <a:xfrm>
            <a:off x="1052767" y="1750953"/>
            <a:ext cx="629134" cy="215409"/>
          </a:xfrm>
          <a:prstGeom prst="rect">
            <a:avLst/>
          </a:prstGeom>
          <a:solidFill>
            <a:srgbClr val="0070C0"/>
          </a:solidFill>
          <a:ln w="9525">
            <a:noFill/>
            <a:miter lim="800000"/>
            <a:headEnd/>
            <a:tailEnd/>
          </a:ln>
        </p:spPr>
        <p:txBody>
          <a:bodyPr wrap="square" lIns="91402" tIns="45703" rIns="91402" bIns="45703">
            <a:spAutoFit/>
          </a:bodyPr>
          <a:lstStyle>
            <a:lvl1pPr defTabSz="457200" eaLnBrk="0" hangingPunct="0">
              <a:spcBef>
                <a:spcPts val="800"/>
              </a:spcBef>
              <a:buChar char="•"/>
              <a:defRPr sz="2000">
                <a:solidFill>
                  <a:schemeClr val="tx1"/>
                </a:solidFill>
                <a:latin typeface="Arial" pitchFamily="34" charset="0"/>
              </a:defRPr>
            </a:lvl1pPr>
            <a:lvl2pPr marL="742950" indent="-285750" defTabSz="457200" eaLnBrk="0" hangingPunct="0">
              <a:spcBef>
                <a:spcPct val="20000"/>
              </a:spcBef>
              <a:buChar char="–"/>
              <a:defRPr>
                <a:solidFill>
                  <a:schemeClr val="tx1"/>
                </a:solidFill>
                <a:latin typeface="Arial" pitchFamily="34" charset="0"/>
              </a:defRPr>
            </a:lvl2pPr>
            <a:lvl3pPr marL="1143000" indent="-228600" defTabSz="457200" eaLnBrk="0" hangingPunct="0">
              <a:spcBef>
                <a:spcPct val="15000"/>
              </a:spcBef>
              <a:buChar char="•"/>
              <a:defRPr>
                <a:solidFill>
                  <a:schemeClr val="tx1"/>
                </a:solidFill>
                <a:latin typeface="Arial" pitchFamily="34" charset="0"/>
              </a:defRPr>
            </a:lvl3pPr>
            <a:lvl4pPr marL="1600200" indent="-228600" defTabSz="457200" eaLnBrk="0" hangingPunct="0">
              <a:spcBef>
                <a:spcPct val="5000"/>
              </a:spcBef>
              <a:buChar char="–"/>
              <a:defRPr>
                <a:solidFill>
                  <a:schemeClr val="tx1"/>
                </a:solidFill>
                <a:latin typeface="Arial" pitchFamily="34" charset="0"/>
              </a:defRPr>
            </a:lvl4pPr>
            <a:lvl5pPr marL="2057400" indent="-228600" defTabSz="457200" eaLnBrk="0" hangingPunct="0">
              <a:buChar char="»"/>
              <a:defRPr>
                <a:solidFill>
                  <a:schemeClr val="tx1"/>
                </a:solidFill>
                <a:latin typeface="Arial" pitchFamily="34" charset="0"/>
              </a:defRPr>
            </a:lvl5pPr>
            <a:lvl6pPr marL="2514600" indent="-228600" defTabSz="457200" eaLnBrk="0" fontAlgn="base" hangingPunct="0">
              <a:spcBef>
                <a:spcPct val="0"/>
              </a:spcBef>
              <a:spcAft>
                <a:spcPct val="0"/>
              </a:spcAft>
              <a:buChar char="»"/>
              <a:defRPr>
                <a:solidFill>
                  <a:schemeClr val="tx1"/>
                </a:solidFill>
                <a:latin typeface="Arial" pitchFamily="34" charset="0"/>
              </a:defRPr>
            </a:lvl6pPr>
            <a:lvl7pPr marL="2971800" indent="-228600" defTabSz="457200" eaLnBrk="0" fontAlgn="base" hangingPunct="0">
              <a:spcBef>
                <a:spcPct val="0"/>
              </a:spcBef>
              <a:spcAft>
                <a:spcPct val="0"/>
              </a:spcAft>
              <a:buChar char="»"/>
              <a:defRPr>
                <a:solidFill>
                  <a:schemeClr val="tx1"/>
                </a:solidFill>
                <a:latin typeface="Arial" pitchFamily="34" charset="0"/>
              </a:defRPr>
            </a:lvl7pPr>
            <a:lvl8pPr marL="3429000" indent="-228600" defTabSz="457200" eaLnBrk="0" fontAlgn="base" hangingPunct="0">
              <a:spcBef>
                <a:spcPct val="0"/>
              </a:spcBef>
              <a:spcAft>
                <a:spcPct val="0"/>
              </a:spcAft>
              <a:buChar char="»"/>
              <a:defRPr>
                <a:solidFill>
                  <a:schemeClr val="tx1"/>
                </a:solidFill>
                <a:latin typeface="Arial" pitchFamily="34" charset="0"/>
              </a:defRPr>
            </a:lvl8pPr>
            <a:lvl9pPr marL="3886200" indent="-228600" defTabSz="457200" eaLnBrk="0" fontAlgn="base" hangingPunct="0">
              <a:spcBef>
                <a:spcPct val="0"/>
              </a:spcBef>
              <a:spcAft>
                <a:spcPct val="0"/>
              </a:spcAft>
              <a:buChar char="»"/>
              <a:defRPr>
                <a:solidFill>
                  <a:schemeClr val="tx1"/>
                </a:solidFill>
                <a:latin typeface="Arial" pitchFamily="34" charset="0"/>
              </a:defRPr>
            </a:lvl9pPr>
          </a:lstStyle>
          <a:p>
            <a:pPr algn="ctr" eaLnBrk="1" fontAlgn="base" hangingPunct="1">
              <a:spcBef>
                <a:spcPct val="0"/>
              </a:spcBef>
              <a:spcAft>
                <a:spcPct val="0"/>
              </a:spcAft>
              <a:buFontTx/>
              <a:buNone/>
            </a:pPr>
            <a:r>
              <a:rPr lang="en-US" altLang="en-US" sz="800" dirty="0">
                <a:solidFill>
                  <a:srgbClr val="FFC000"/>
                </a:solidFill>
                <a:cs typeface="Arial" pitchFamily="34" charset="0"/>
              </a:rPr>
              <a:t>Radar</a:t>
            </a:r>
          </a:p>
        </p:txBody>
      </p:sp>
      <p:sp>
        <p:nvSpPr>
          <p:cNvPr id="104" name="TextBox 141">
            <a:extLst>
              <a:ext uri="{FF2B5EF4-FFF2-40B4-BE49-F238E27FC236}">
                <a16:creationId xmlns:a16="http://schemas.microsoft.com/office/drawing/2014/main" id="{812F2BB1-4567-4A50-863F-1647CDE400C1}"/>
              </a:ext>
            </a:extLst>
          </p:cNvPr>
          <p:cNvSpPr txBox="1">
            <a:spLocks noChangeArrowheads="1"/>
          </p:cNvSpPr>
          <p:nvPr/>
        </p:nvSpPr>
        <p:spPr bwMode="auto">
          <a:xfrm>
            <a:off x="1067783" y="2342230"/>
            <a:ext cx="603051" cy="215409"/>
          </a:xfrm>
          <a:prstGeom prst="rect">
            <a:avLst/>
          </a:prstGeom>
          <a:solidFill>
            <a:srgbClr val="0070C0"/>
          </a:solidFill>
          <a:ln w="9525">
            <a:noFill/>
            <a:miter lim="800000"/>
            <a:headEnd/>
            <a:tailEnd/>
          </a:ln>
        </p:spPr>
        <p:txBody>
          <a:bodyPr wrap="square" lIns="91402" tIns="45703" rIns="91402" bIns="45703">
            <a:spAutoFit/>
          </a:bodyPr>
          <a:lstStyle>
            <a:lvl1pPr defTabSz="457200" eaLnBrk="0" hangingPunct="0">
              <a:spcBef>
                <a:spcPts val="800"/>
              </a:spcBef>
              <a:buChar char="•"/>
              <a:defRPr sz="2000">
                <a:solidFill>
                  <a:schemeClr val="tx1"/>
                </a:solidFill>
                <a:latin typeface="Arial" pitchFamily="34" charset="0"/>
              </a:defRPr>
            </a:lvl1pPr>
            <a:lvl2pPr marL="742950" indent="-285750" defTabSz="457200" eaLnBrk="0" hangingPunct="0">
              <a:spcBef>
                <a:spcPct val="20000"/>
              </a:spcBef>
              <a:buChar char="–"/>
              <a:defRPr>
                <a:solidFill>
                  <a:schemeClr val="tx1"/>
                </a:solidFill>
                <a:latin typeface="Arial" pitchFamily="34" charset="0"/>
              </a:defRPr>
            </a:lvl2pPr>
            <a:lvl3pPr marL="1143000" indent="-228600" defTabSz="457200" eaLnBrk="0" hangingPunct="0">
              <a:spcBef>
                <a:spcPct val="15000"/>
              </a:spcBef>
              <a:buChar char="•"/>
              <a:defRPr>
                <a:solidFill>
                  <a:schemeClr val="tx1"/>
                </a:solidFill>
                <a:latin typeface="Arial" pitchFamily="34" charset="0"/>
              </a:defRPr>
            </a:lvl3pPr>
            <a:lvl4pPr marL="1600200" indent="-228600" defTabSz="457200" eaLnBrk="0" hangingPunct="0">
              <a:spcBef>
                <a:spcPct val="5000"/>
              </a:spcBef>
              <a:buChar char="–"/>
              <a:defRPr>
                <a:solidFill>
                  <a:schemeClr val="tx1"/>
                </a:solidFill>
                <a:latin typeface="Arial" pitchFamily="34" charset="0"/>
              </a:defRPr>
            </a:lvl4pPr>
            <a:lvl5pPr marL="2057400" indent="-228600" defTabSz="457200" eaLnBrk="0" hangingPunct="0">
              <a:buChar char="»"/>
              <a:defRPr>
                <a:solidFill>
                  <a:schemeClr val="tx1"/>
                </a:solidFill>
                <a:latin typeface="Arial" pitchFamily="34" charset="0"/>
              </a:defRPr>
            </a:lvl5pPr>
            <a:lvl6pPr marL="2514600" indent="-228600" defTabSz="457200" eaLnBrk="0" fontAlgn="base" hangingPunct="0">
              <a:spcBef>
                <a:spcPct val="0"/>
              </a:spcBef>
              <a:spcAft>
                <a:spcPct val="0"/>
              </a:spcAft>
              <a:buChar char="»"/>
              <a:defRPr>
                <a:solidFill>
                  <a:schemeClr val="tx1"/>
                </a:solidFill>
                <a:latin typeface="Arial" pitchFamily="34" charset="0"/>
              </a:defRPr>
            </a:lvl6pPr>
            <a:lvl7pPr marL="2971800" indent="-228600" defTabSz="457200" eaLnBrk="0" fontAlgn="base" hangingPunct="0">
              <a:spcBef>
                <a:spcPct val="0"/>
              </a:spcBef>
              <a:spcAft>
                <a:spcPct val="0"/>
              </a:spcAft>
              <a:buChar char="»"/>
              <a:defRPr>
                <a:solidFill>
                  <a:schemeClr val="tx1"/>
                </a:solidFill>
                <a:latin typeface="Arial" pitchFamily="34" charset="0"/>
              </a:defRPr>
            </a:lvl7pPr>
            <a:lvl8pPr marL="3429000" indent="-228600" defTabSz="457200" eaLnBrk="0" fontAlgn="base" hangingPunct="0">
              <a:spcBef>
                <a:spcPct val="0"/>
              </a:spcBef>
              <a:spcAft>
                <a:spcPct val="0"/>
              </a:spcAft>
              <a:buChar char="»"/>
              <a:defRPr>
                <a:solidFill>
                  <a:schemeClr val="tx1"/>
                </a:solidFill>
                <a:latin typeface="Arial" pitchFamily="34" charset="0"/>
              </a:defRPr>
            </a:lvl8pPr>
            <a:lvl9pPr marL="3886200" indent="-228600" defTabSz="457200" eaLnBrk="0" fontAlgn="base" hangingPunct="0">
              <a:spcBef>
                <a:spcPct val="0"/>
              </a:spcBef>
              <a:spcAft>
                <a:spcPct val="0"/>
              </a:spcAft>
              <a:buChar char="»"/>
              <a:defRPr>
                <a:solidFill>
                  <a:schemeClr val="tx1"/>
                </a:solidFill>
                <a:latin typeface="Arial" pitchFamily="34" charset="0"/>
              </a:defRPr>
            </a:lvl9pPr>
          </a:lstStyle>
          <a:p>
            <a:pPr algn="ctr" eaLnBrk="1" fontAlgn="base" hangingPunct="1">
              <a:spcBef>
                <a:spcPct val="0"/>
              </a:spcBef>
              <a:spcAft>
                <a:spcPct val="0"/>
              </a:spcAft>
              <a:buFontTx/>
              <a:buNone/>
            </a:pPr>
            <a:r>
              <a:rPr lang="en-US" altLang="en-US" sz="800" dirty="0">
                <a:solidFill>
                  <a:schemeClr val="bg1"/>
                </a:solidFill>
                <a:cs typeface="Arial" pitchFamily="34" charset="0"/>
              </a:rPr>
              <a:t>Magnetic</a:t>
            </a:r>
          </a:p>
        </p:txBody>
      </p:sp>
      <p:sp>
        <p:nvSpPr>
          <p:cNvPr id="105" name="TextBox 142">
            <a:extLst>
              <a:ext uri="{FF2B5EF4-FFF2-40B4-BE49-F238E27FC236}">
                <a16:creationId xmlns:a16="http://schemas.microsoft.com/office/drawing/2014/main" id="{3C0F4A79-9C53-44E5-9DBC-647946640933}"/>
              </a:ext>
            </a:extLst>
          </p:cNvPr>
          <p:cNvSpPr txBox="1">
            <a:spLocks noChangeArrowheads="1"/>
          </p:cNvSpPr>
          <p:nvPr/>
        </p:nvSpPr>
        <p:spPr bwMode="auto">
          <a:xfrm>
            <a:off x="1058113" y="2943521"/>
            <a:ext cx="644514" cy="215409"/>
          </a:xfrm>
          <a:prstGeom prst="rect">
            <a:avLst/>
          </a:prstGeom>
          <a:solidFill>
            <a:srgbClr val="0070C0"/>
          </a:solidFill>
          <a:ln w="9525">
            <a:noFill/>
            <a:miter lim="800000"/>
            <a:headEnd/>
            <a:tailEnd/>
          </a:ln>
        </p:spPr>
        <p:txBody>
          <a:bodyPr wrap="square" lIns="91402" tIns="45703" rIns="91402" bIns="45703">
            <a:spAutoFit/>
          </a:bodyPr>
          <a:lstStyle>
            <a:lvl1pPr defTabSz="457200" eaLnBrk="0" hangingPunct="0">
              <a:spcBef>
                <a:spcPts val="800"/>
              </a:spcBef>
              <a:buChar char="•"/>
              <a:defRPr sz="2000">
                <a:solidFill>
                  <a:schemeClr val="tx1"/>
                </a:solidFill>
                <a:latin typeface="Arial" pitchFamily="34" charset="0"/>
              </a:defRPr>
            </a:lvl1pPr>
            <a:lvl2pPr marL="742950" indent="-285750" defTabSz="457200" eaLnBrk="0" hangingPunct="0">
              <a:spcBef>
                <a:spcPct val="20000"/>
              </a:spcBef>
              <a:buChar char="–"/>
              <a:defRPr>
                <a:solidFill>
                  <a:schemeClr val="tx1"/>
                </a:solidFill>
                <a:latin typeface="Arial" pitchFamily="34" charset="0"/>
              </a:defRPr>
            </a:lvl2pPr>
            <a:lvl3pPr marL="1143000" indent="-228600" defTabSz="457200" eaLnBrk="0" hangingPunct="0">
              <a:spcBef>
                <a:spcPct val="15000"/>
              </a:spcBef>
              <a:buChar char="•"/>
              <a:defRPr>
                <a:solidFill>
                  <a:schemeClr val="tx1"/>
                </a:solidFill>
                <a:latin typeface="Arial" pitchFamily="34" charset="0"/>
              </a:defRPr>
            </a:lvl3pPr>
            <a:lvl4pPr marL="1600200" indent="-228600" defTabSz="457200" eaLnBrk="0" hangingPunct="0">
              <a:spcBef>
                <a:spcPct val="5000"/>
              </a:spcBef>
              <a:buChar char="–"/>
              <a:defRPr>
                <a:solidFill>
                  <a:schemeClr val="tx1"/>
                </a:solidFill>
                <a:latin typeface="Arial" pitchFamily="34" charset="0"/>
              </a:defRPr>
            </a:lvl4pPr>
            <a:lvl5pPr marL="2057400" indent="-228600" defTabSz="457200" eaLnBrk="0" hangingPunct="0">
              <a:buChar char="»"/>
              <a:defRPr>
                <a:solidFill>
                  <a:schemeClr val="tx1"/>
                </a:solidFill>
                <a:latin typeface="Arial" pitchFamily="34" charset="0"/>
              </a:defRPr>
            </a:lvl5pPr>
            <a:lvl6pPr marL="2514600" indent="-228600" defTabSz="457200" eaLnBrk="0" fontAlgn="base" hangingPunct="0">
              <a:spcBef>
                <a:spcPct val="0"/>
              </a:spcBef>
              <a:spcAft>
                <a:spcPct val="0"/>
              </a:spcAft>
              <a:buChar char="»"/>
              <a:defRPr>
                <a:solidFill>
                  <a:schemeClr val="tx1"/>
                </a:solidFill>
                <a:latin typeface="Arial" pitchFamily="34" charset="0"/>
              </a:defRPr>
            </a:lvl6pPr>
            <a:lvl7pPr marL="2971800" indent="-228600" defTabSz="457200" eaLnBrk="0" fontAlgn="base" hangingPunct="0">
              <a:spcBef>
                <a:spcPct val="0"/>
              </a:spcBef>
              <a:spcAft>
                <a:spcPct val="0"/>
              </a:spcAft>
              <a:buChar char="»"/>
              <a:defRPr>
                <a:solidFill>
                  <a:schemeClr val="tx1"/>
                </a:solidFill>
                <a:latin typeface="Arial" pitchFamily="34" charset="0"/>
              </a:defRPr>
            </a:lvl7pPr>
            <a:lvl8pPr marL="3429000" indent="-228600" defTabSz="457200" eaLnBrk="0" fontAlgn="base" hangingPunct="0">
              <a:spcBef>
                <a:spcPct val="0"/>
              </a:spcBef>
              <a:spcAft>
                <a:spcPct val="0"/>
              </a:spcAft>
              <a:buChar char="»"/>
              <a:defRPr>
                <a:solidFill>
                  <a:schemeClr val="tx1"/>
                </a:solidFill>
                <a:latin typeface="Arial" pitchFamily="34" charset="0"/>
              </a:defRPr>
            </a:lvl8pPr>
            <a:lvl9pPr marL="3886200" indent="-228600" defTabSz="457200" eaLnBrk="0" fontAlgn="base" hangingPunct="0">
              <a:spcBef>
                <a:spcPct val="0"/>
              </a:spcBef>
              <a:spcAft>
                <a:spcPct val="0"/>
              </a:spcAft>
              <a:buChar char="»"/>
              <a:defRPr>
                <a:solidFill>
                  <a:schemeClr val="tx1"/>
                </a:solidFill>
                <a:latin typeface="Arial" pitchFamily="34" charset="0"/>
              </a:defRPr>
            </a:lvl9pPr>
          </a:lstStyle>
          <a:p>
            <a:pPr algn="ctr" eaLnBrk="1" fontAlgn="base" hangingPunct="1">
              <a:spcBef>
                <a:spcPct val="0"/>
              </a:spcBef>
              <a:spcAft>
                <a:spcPct val="0"/>
              </a:spcAft>
              <a:buFontTx/>
              <a:buNone/>
            </a:pPr>
            <a:r>
              <a:rPr lang="en-US" altLang="en-US" sz="800" dirty="0">
                <a:solidFill>
                  <a:schemeClr val="bg1"/>
                </a:solidFill>
                <a:cs typeface="Arial" pitchFamily="34" charset="0"/>
              </a:rPr>
              <a:t>Specialty</a:t>
            </a:r>
          </a:p>
        </p:txBody>
      </p:sp>
      <p:cxnSp>
        <p:nvCxnSpPr>
          <p:cNvPr id="106" name="Straight Connector 105">
            <a:extLst>
              <a:ext uri="{FF2B5EF4-FFF2-40B4-BE49-F238E27FC236}">
                <a16:creationId xmlns:a16="http://schemas.microsoft.com/office/drawing/2014/main" id="{2D17F482-E03E-4C50-9A20-78ED3939AD9D}"/>
              </a:ext>
            </a:extLst>
          </p:cNvPr>
          <p:cNvCxnSpPr>
            <a:cxnSpLocks/>
            <a:endCxn id="98" idx="2"/>
          </p:cNvCxnSpPr>
          <p:nvPr/>
        </p:nvCxnSpPr>
        <p:spPr bwMode="auto">
          <a:xfrm flipH="1">
            <a:off x="995403" y="1365866"/>
            <a:ext cx="2" cy="1874202"/>
          </a:xfrm>
          <a:prstGeom prst="line">
            <a:avLst/>
          </a:prstGeom>
          <a:solidFill>
            <a:schemeClr val="accent3"/>
          </a:solidFill>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4001B371-B80F-4F34-A204-96F5ACEC7BEC}"/>
              </a:ext>
            </a:extLst>
          </p:cNvPr>
          <p:cNvGrpSpPr/>
          <p:nvPr/>
        </p:nvGrpSpPr>
        <p:grpSpPr>
          <a:xfrm>
            <a:off x="496708" y="2066732"/>
            <a:ext cx="253750" cy="275498"/>
            <a:chOff x="114757" y="3427849"/>
            <a:chExt cx="253750" cy="275498"/>
          </a:xfrm>
          <a:solidFill>
            <a:srgbClr val="0070C0"/>
          </a:solidFill>
        </p:grpSpPr>
        <p:sp>
          <p:nvSpPr>
            <p:cNvPr id="108" name="Oval 7">
              <a:extLst>
                <a:ext uri="{FF2B5EF4-FFF2-40B4-BE49-F238E27FC236}">
                  <a16:creationId xmlns:a16="http://schemas.microsoft.com/office/drawing/2014/main" id="{76A2871B-A5B3-4DC2-A661-C4B32937D88D}"/>
                </a:ext>
              </a:extLst>
            </p:cNvPr>
            <p:cNvSpPr>
              <a:spLocks noChangeArrowheads="1"/>
            </p:cNvSpPr>
            <p:nvPr/>
          </p:nvSpPr>
          <p:spPr bwMode="auto">
            <a:xfrm>
              <a:off x="114757" y="3427849"/>
              <a:ext cx="253750" cy="275498"/>
            </a:xfrm>
            <a:prstGeom prst="ellipse">
              <a:avLst/>
            </a:prstGeom>
            <a:grpFill/>
            <a:ln w="63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09" name="Freeform 6">
              <a:extLst>
                <a:ext uri="{FF2B5EF4-FFF2-40B4-BE49-F238E27FC236}">
                  <a16:creationId xmlns:a16="http://schemas.microsoft.com/office/drawing/2014/main" id="{0A2F2803-CA9C-4FA7-9022-828A0238990F}"/>
                </a:ext>
              </a:extLst>
            </p:cNvPr>
            <p:cNvSpPr>
              <a:spLocks/>
            </p:cNvSpPr>
            <p:nvPr/>
          </p:nvSpPr>
          <p:spPr bwMode="auto">
            <a:xfrm>
              <a:off x="198400" y="3467954"/>
              <a:ext cx="86463" cy="170086"/>
            </a:xfrm>
            <a:custGeom>
              <a:avLst/>
              <a:gdLst>
                <a:gd name="T0" fmla="*/ 150 w 342"/>
                <a:gd name="T1" fmla="*/ 355 h 622"/>
                <a:gd name="T2" fmla="*/ 92 w 342"/>
                <a:gd name="T3" fmla="*/ 622 h 622"/>
                <a:gd name="T4" fmla="*/ 342 w 342"/>
                <a:gd name="T5" fmla="*/ 272 h 622"/>
                <a:gd name="T6" fmla="*/ 208 w 342"/>
                <a:gd name="T7" fmla="*/ 272 h 622"/>
                <a:gd name="T8" fmla="*/ 250 w 342"/>
                <a:gd name="T9" fmla="*/ 0 h 622"/>
                <a:gd name="T10" fmla="*/ 0 w 342"/>
                <a:gd name="T11" fmla="*/ 354 h 622"/>
                <a:gd name="T12" fmla="*/ 150 w 342"/>
                <a:gd name="T13" fmla="*/ 354 h 622"/>
              </a:gdLst>
              <a:ahLst/>
              <a:cxnLst>
                <a:cxn ang="0">
                  <a:pos x="T0" y="T1"/>
                </a:cxn>
                <a:cxn ang="0">
                  <a:pos x="T2" y="T3"/>
                </a:cxn>
                <a:cxn ang="0">
                  <a:pos x="T4" y="T5"/>
                </a:cxn>
                <a:cxn ang="0">
                  <a:pos x="T6" y="T7"/>
                </a:cxn>
                <a:cxn ang="0">
                  <a:pos x="T8" y="T9"/>
                </a:cxn>
                <a:cxn ang="0">
                  <a:pos x="T10" y="T11"/>
                </a:cxn>
                <a:cxn ang="0">
                  <a:pos x="T12" y="T13"/>
                </a:cxn>
              </a:cxnLst>
              <a:rect l="0" t="0" r="r" b="b"/>
              <a:pathLst>
                <a:path w="342" h="622">
                  <a:moveTo>
                    <a:pt x="150" y="355"/>
                  </a:moveTo>
                  <a:cubicBezTo>
                    <a:pt x="92" y="622"/>
                    <a:pt x="92" y="622"/>
                    <a:pt x="92" y="622"/>
                  </a:cubicBezTo>
                  <a:cubicBezTo>
                    <a:pt x="342" y="272"/>
                    <a:pt x="342" y="272"/>
                    <a:pt x="342" y="272"/>
                  </a:cubicBezTo>
                  <a:cubicBezTo>
                    <a:pt x="208" y="272"/>
                    <a:pt x="208" y="272"/>
                    <a:pt x="208" y="272"/>
                  </a:cubicBezTo>
                  <a:cubicBezTo>
                    <a:pt x="250" y="0"/>
                    <a:pt x="250" y="0"/>
                    <a:pt x="250" y="0"/>
                  </a:cubicBezTo>
                  <a:cubicBezTo>
                    <a:pt x="0" y="354"/>
                    <a:pt x="0" y="354"/>
                    <a:pt x="0" y="354"/>
                  </a:cubicBezTo>
                  <a:cubicBezTo>
                    <a:pt x="0" y="354"/>
                    <a:pt x="150" y="354"/>
                    <a:pt x="150" y="354"/>
                  </a:cubicBezTo>
                </a:path>
              </a:pathLst>
            </a:cu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110" name="Group 109">
            <a:extLst>
              <a:ext uri="{FF2B5EF4-FFF2-40B4-BE49-F238E27FC236}">
                <a16:creationId xmlns:a16="http://schemas.microsoft.com/office/drawing/2014/main" id="{B935112D-1655-4B75-97DA-D7C1415FB2F2}"/>
              </a:ext>
            </a:extLst>
          </p:cNvPr>
          <p:cNvGrpSpPr/>
          <p:nvPr/>
        </p:nvGrpSpPr>
        <p:grpSpPr>
          <a:xfrm>
            <a:off x="498239" y="2642584"/>
            <a:ext cx="193837" cy="274811"/>
            <a:chOff x="4048125" y="3573463"/>
            <a:chExt cx="674688" cy="882650"/>
          </a:xfrm>
          <a:solidFill>
            <a:srgbClr val="0070C0"/>
          </a:solidFill>
        </p:grpSpPr>
        <p:sp>
          <p:nvSpPr>
            <p:cNvPr id="111" name="Freeform 5">
              <a:extLst>
                <a:ext uri="{FF2B5EF4-FFF2-40B4-BE49-F238E27FC236}">
                  <a16:creationId xmlns:a16="http://schemas.microsoft.com/office/drawing/2014/main" id="{6E5B3DEE-2CAD-456B-8AB6-6CE0B49D5867}"/>
                </a:ext>
              </a:extLst>
            </p:cNvPr>
            <p:cNvSpPr>
              <a:spLocks/>
            </p:cNvSpPr>
            <p:nvPr/>
          </p:nvSpPr>
          <p:spPr bwMode="auto">
            <a:xfrm>
              <a:off x="4048125" y="3573463"/>
              <a:ext cx="674688" cy="882650"/>
            </a:xfrm>
            <a:custGeom>
              <a:avLst/>
              <a:gdLst>
                <a:gd name="T0" fmla="*/ 770 w 770"/>
                <a:gd name="T1" fmla="*/ 619 h 1005"/>
                <a:gd name="T2" fmla="*/ 385 w 770"/>
                <a:gd name="T3" fmla="*/ 1005 h 1005"/>
                <a:gd name="T4" fmla="*/ 0 w 770"/>
                <a:gd name="T5" fmla="*/ 619 h 1005"/>
                <a:gd name="T6" fmla="*/ 385 w 770"/>
                <a:gd name="T7" fmla="*/ 0 h 1005"/>
                <a:gd name="T8" fmla="*/ 770 w 770"/>
                <a:gd name="T9" fmla="*/ 619 h 1005"/>
              </a:gdLst>
              <a:ahLst/>
              <a:cxnLst>
                <a:cxn ang="0">
                  <a:pos x="T0" y="T1"/>
                </a:cxn>
                <a:cxn ang="0">
                  <a:pos x="T2" y="T3"/>
                </a:cxn>
                <a:cxn ang="0">
                  <a:pos x="T4" y="T5"/>
                </a:cxn>
                <a:cxn ang="0">
                  <a:pos x="T6" y="T7"/>
                </a:cxn>
                <a:cxn ang="0">
                  <a:pos x="T8" y="T9"/>
                </a:cxn>
              </a:cxnLst>
              <a:rect l="0" t="0" r="r" b="b"/>
              <a:pathLst>
                <a:path w="770" h="1005">
                  <a:moveTo>
                    <a:pt x="770" y="619"/>
                  </a:moveTo>
                  <a:cubicBezTo>
                    <a:pt x="770" y="832"/>
                    <a:pt x="598" y="1005"/>
                    <a:pt x="385" y="1005"/>
                  </a:cubicBezTo>
                  <a:cubicBezTo>
                    <a:pt x="172" y="1005"/>
                    <a:pt x="0" y="832"/>
                    <a:pt x="0" y="619"/>
                  </a:cubicBezTo>
                  <a:cubicBezTo>
                    <a:pt x="0" y="406"/>
                    <a:pt x="385" y="0"/>
                    <a:pt x="385" y="0"/>
                  </a:cubicBezTo>
                  <a:cubicBezTo>
                    <a:pt x="385" y="0"/>
                    <a:pt x="770" y="406"/>
                    <a:pt x="770" y="619"/>
                  </a:cubicBezTo>
                  <a:close/>
                </a:path>
              </a:pathLst>
            </a:cu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2" name="Freeform 6">
              <a:extLst>
                <a:ext uri="{FF2B5EF4-FFF2-40B4-BE49-F238E27FC236}">
                  <a16:creationId xmlns:a16="http://schemas.microsoft.com/office/drawing/2014/main" id="{EB6C3F79-699E-4D9C-8E45-6037D518EACE}"/>
                </a:ext>
              </a:extLst>
            </p:cNvPr>
            <p:cNvSpPr>
              <a:spLocks/>
            </p:cNvSpPr>
            <p:nvPr/>
          </p:nvSpPr>
          <p:spPr bwMode="auto">
            <a:xfrm>
              <a:off x="4151313" y="4133851"/>
              <a:ext cx="203200" cy="214313"/>
            </a:xfrm>
            <a:custGeom>
              <a:avLst/>
              <a:gdLst>
                <a:gd name="T0" fmla="*/ 0 w 231"/>
                <a:gd name="T1" fmla="*/ 0 h 243"/>
                <a:gd name="T2" fmla="*/ 231 w 231"/>
                <a:gd name="T3" fmla="*/ 243 h 243"/>
              </a:gdLst>
              <a:ahLst/>
              <a:cxnLst>
                <a:cxn ang="0">
                  <a:pos x="T0" y="T1"/>
                </a:cxn>
                <a:cxn ang="0">
                  <a:pos x="T2" y="T3"/>
                </a:cxn>
              </a:cxnLst>
              <a:rect l="0" t="0" r="r" b="b"/>
              <a:pathLst>
                <a:path w="231" h="243">
                  <a:moveTo>
                    <a:pt x="0" y="0"/>
                  </a:moveTo>
                  <a:cubicBezTo>
                    <a:pt x="4" y="129"/>
                    <a:pt x="104" y="233"/>
                    <a:pt x="231" y="243"/>
                  </a:cubicBezTo>
                </a:path>
              </a:pathLst>
            </a:custGeom>
            <a:grpFill/>
            <a:ln w="63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113" name="Group 112">
            <a:extLst>
              <a:ext uri="{FF2B5EF4-FFF2-40B4-BE49-F238E27FC236}">
                <a16:creationId xmlns:a16="http://schemas.microsoft.com/office/drawing/2014/main" id="{6793F8F6-BE81-42BB-AB91-D65B012CEFCA}"/>
              </a:ext>
            </a:extLst>
          </p:cNvPr>
          <p:cNvGrpSpPr/>
          <p:nvPr/>
        </p:nvGrpSpPr>
        <p:grpSpPr>
          <a:xfrm>
            <a:off x="1207894" y="1417518"/>
            <a:ext cx="302097" cy="327384"/>
            <a:chOff x="3779838" y="4725988"/>
            <a:chExt cx="971550" cy="971550"/>
          </a:xfrm>
          <a:solidFill>
            <a:srgbClr val="0070C0"/>
          </a:solidFill>
        </p:grpSpPr>
        <p:sp>
          <p:nvSpPr>
            <p:cNvPr id="114" name="Freeform 5">
              <a:extLst>
                <a:ext uri="{FF2B5EF4-FFF2-40B4-BE49-F238E27FC236}">
                  <a16:creationId xmlns:a16="http://schemas.microsoft.com/office/drawing/2014/main" id="{A307C1BD-B715-4CF0-B2E7-75BB11AC31AA}"/>
                </a:ext>
              </a:extLst>
            </p:cNvPr>
            <p:cNvSpPr>
              <a:spLocks/>
            </p:cNvSpPr>
            <p:nvPr/>
          </p:nvSpPr>
          <p:spPr bwMode="auto">
            <a:xfrm>
              <a:off x="4035425" y="5127625"/>
              <a:ext cx="460375" cy="301625"/>
            </a:xfrm>
            <a:custGeom>
              <a:avLst/>
              <a:gdLst>
                <a:gd name="T0" fmla="*/ 0 w 495"/>
                <a:gd name="T1" fmla="*/ 145 h 323"/>
                <a:gd name="T2" fmla="*/ 0 w 495"/>
                <a:gd name="T3" fmla="*/ 304 h 323"/>
                <a:gd name="T4" fmla="*/ 14 w 495"/>
                <a:gd name="T5" fmla="*/ 323 h 323"/>
                <a:gd name="T6" fmla="*/ 70 w 495"/>
                <a:gd name="T7" fmla="*/ 323 h 323"/>
                <a:gd name="T8" fmla="*/ 99 w 495"/>
                <a:gd name="T9" fmla="*/ 290 h 323"/>
                <a:gd name="T10" fmla="*/ 393 w 495"/>
                <a:gd name="T11" fmla="*/ 290 h 323"/>
                <a:gd name="T12" fmla="*/ 423 w 495"/>
                <a:gd name="T13" fmla="*/ 321 h 323"/>
                <a:gd name="T14" fmla="*/ 477 w 495"/>
                <a:gd name="T15" fmla="*/ 321 h 323"/>
                <a:gd name="T16" fmla="*/ 494 w 495"/>
                <a:gd name="T17" fmla="*/ 304 h 323"/>
                <a:gd name="T18" fmla="*/ 494 w 495"/>
                <a:gd name="T19" fmla="*/ 137 h 323"/>
                <a:gd name="T20" fmla="*/ 465 w 495"/>
                <a:gd name="T21" fmla="*/ 106 h 323"/>
                <a:gd name="T22" fmla="*/ 424 w 495"/>
                <a:gd name="T23" fmla="*/ 84 h 323"/>
                <a:gd name="T24" fmla="*/ 398 w 495"/>
                <a:gd name="T25" fmla="*/ 34 h 323"/>
                <a:gd name="T26" fmla="*/ 355 w 495"/>
                <a:gd name="T27" fmla="*/ 1 h 323"/>
                <a:gd name="T28" fmla="*/ 139 w 495"/>
                <a:gd name="T29" fmla="*/ 1 h 323"/>
                <a:gd name="T30" fmla="*/ 91 w 495"/>
                <a:gd name="T31" fmla="*/ 42 h 323"/>
                <a:gd name="T32" fmla="*/ 70 w 495"/>
                <a:gd name="T33" fmla="*/ 82 h 323"/>
                <a:gd name="T34" fmla="*/ 48 w 495"/>
                <a:gd name="T35" fmla="*/ 96 h 323"/>
                <a:gd name="T36" fmla="*/ 0 w 495"/>
                <a:gd name="T37" fmla="*/ 14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323">
                  <a:moveTo>
                    <a:pt x="0" y="145"/>
                  </a:moveTo>
                  <a:cubicBezTo>
                    <a:pt x="0" y="304"/>
                    <a:pt x="0" y="304"/>
                    <a:pt x="0" y="304"/>
                  </a:cubicBezTo>
                  <a:cubicBezTo>
                    <a:pt x="0" y="304"/>
                    <a:pt x="2" y="323"/>
                    <a:pt x="14" y="323"/>
                  </a:cubicBezTo>
                  <a:cubicBezTo>
                    <a:pt x="27" y="323"/>
                    <a:pt x="57" y="323"/>
                    <a:pt x="70" y="323"/>
                  </a:cubicBezTo>
                  <a:cubicBezTo>
                    <a:pt x="89" y="323"/>
                    <a:pt x="79" y="290"/>
                    <a:pt x="99" y="290"/>
                  </a:cubicBezTo>
                  <a:cubicBezTo>
                    <a:pt x="116" y="290"/>
                    <a:pt x="375" y="290"/>
                    <a:pt x="393" y="290"/>
                  </a:cubicBezTo>
                  <a:cubicBezTo>
                    <a:pt x="416" y="290"/>
                    <a:pt x="402" y="321"/>
                    <a:pt x="423" y="321"/>
                  </a:cubicBezTo>
                  <a:cubicBezTo>
                    <a:pt x="433" y="321"/>
                    <a:pt x="477" y="321"/>
                    <a:pt x="477" y="321"/>
                  </a:cubicBezTo>
                  <a:cubicBezTo>
                    <a:pt x="477" y="321"/>
                    <a:pt x="494" y="319"/>
                    <a:pt x="494" y="304"/>
                  </a:cubicBezTo>
                  <a:cubicBezTo>
                    <a:pt x="494" y="290"/>
                    <a:pt x="494" y="137"/>
                    <a:pt x="494" y="137"/>
                  </a:cubicBezTo>
                  <a:cubicBezTo>
                    <a:pt x="494" y="137"/>
                    <a:pt x="495" y="120"/>
                    <a:pt x="465" y="106"/>
                  </a:cubicBezTo>
                  <a:cubicBezTo>
                    <a:pt x="441" y="94"/>
                    <a:pt x="429" y="94"/>
                    <a:pt x="424" y="84"/>
                  </a:cubicBezTo>
                  <a:cubicBezTo>
                    <a:pt x="419" y="75"/>
                    <a:pt x="414" y="57"/>
                    <a:pt x="398" y="34"/>
                  </a:cubicBezTo>
                  <a:cubicBezTo>
                    <a:pt x="383" y="13"/>
                    <a:pt x="369" y="1"/>
                    <a:pt x="355" y="1"/>
                  </a:cubicBezTo>
                  <a:cubicBezTo>
                    <a:pt x="340" y="1"/>
                    <a:pt x="154" y="0"/>
                    <a:pt x="139" y="1"/>
                  </a:cubicBezTo>
                  <a:cubicBezTo>
                    <a:pt x="123" y="2"/>
                    <a:pt x="106" y="20"/>
                    <a:pt x="91" y="42"/>
                  </a:cubicBezTo>
                  <a:cubicBezTo>
                    <a:pt x="77" y="64"/>
                    <a:pt x="70" y="82"/>
                    <a:pt x="70" y="82"/>
                  </a:cubicBezTo>
                  <a:cubicBezTo>
                    <a:pt x="70" y="82"/>
                    <a:pt x="63" y="92"/>
                    <a:pt x="48" y="96"/>
                  </a:cubicBezTo>
                  <a:cubicBezTo>
                    <a:pt x="34" y="101"/>
                    <a:pt x="2" y="111"/>
                    <a:pt x="0" y="145"/>
                  </a:cubicBezTo>
                  <a:close/>
                </a:path>
              </a:pathLst>
            </a:custGeom>
            <a:grpFill/>
            <a:ln w="635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5" name="Line 6">
              <a:extLst>
                <a:ext uri="{FF2B5EF4-FFF2-40B4-BE49-F238E27FC236}">
                  <a16:creationId xmlns:a16="http://schemas.microsoft.com/office/drawing/2014/main" id="{68ABA5D8-08FC-412C-BDC7-C8D516E67E40}"/>
                </a:ext>
              </a:extLst>
            </p:cNvPr>
            <p:cNvSpPr>
              <a:spLocks noChangeShapeType="1"/>
            </p:cNvSpPr>
            <p:nvPr/>
          </p:nvSpPr>
          <p:spPr bwMode="auto">
            <a:xfrm flipH="1">
              <a:off x="4064000" y="5192713"/>
              <a:ext cx="38100" cy="0"/>
            </a:xfrm>
            <a:prstGeom prst="line">
              <a:avLst/>
            </a:prstGeom>
            <a:grpFill/>
            <a:ln w="635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6" name="Line 7">
              <a:extLst>
                <a:ext uri="{FF2B5EF4-FFF2-40B4-BE49-F238E27FC236}">
                  <a16:creationId xmlns:a16="http://schemas.microsoft.com/office/drawing/2014/main" id="{DD625776-4A79-4898-B547-54538376E464}"/>
                </a:ext>
              </a:extLst>
            </p:cNvPr>
            <p:cNvSpPr>
              <a:spLocks noChangeShapeType="1"/>
            </p:cNvSpPr>
            <p:nvPr/>
          </p:nvSpPr>
          <p:spPr bwMode="auto">
            <a:xfrm>
              <a:off x="4429125" y="5195888"/>
              <a:ext cx="39688" cy="0"/>
            </a:xfrm>
            <a:prstGeom prst="line">
              <a:avLst/>
            </a:prstGeom>
            <a:grpFill/>
            <a:ln w="635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7" name="Freeform 8">
              <a:extLst>
                <a:ext uri="{FF2B5EF4-FFF2-40B4-BE49-F238E27FC236}">
                  <a16:creationId xmlns:a16="http://schemas.microsoft.com/office/drawing/2014/main" id="{0A9C43E5-E2A5-47D9-9269-E89DCB709DB7}"/>
                </a:ext>
              </a:extLst>
            </p:cNvPr>
            <p:cNvSpPr>
              <a:spLocks/>
            </p:cNvSpPr>
            <p:nvPr/>
          </p:nvSpPr>
          <p:spPr bwMode="auto">
            <a:xfrm>
              <a:off x="4035425" y="5245100"/>
              <a:ext cx="114300" cy="58738"/>
            </a:xfrm>
            <a:custGeom>
              <a:avLst/>
              <a:gdLst>
                <a:gd name="T0" fmla="*/ 13 w 123"/>
                <a:gd name="T1" fmla="*/ 0 h 63"/>
                <a:gd name="T2" fmla="*/ 123 w 123"/>
                <a:gd name="T3" fmla="*/ 36 h 63"/>
                <a:gd name="T4" fmla="*/ 87 w 123"/>
                <a:gd name="T5" fmla="*/ 63 h 63"/>
                <a:gd name="T6" fmla="*/ 0 w 123"/>
                <a:gd name="T7" fmla="*/ 39 h 63"/>
              </a:gdLst>
              <a:ahLst/>
              <a:cxnLst>
                <a:cxn ang="0">
                  <a:pos x="T0" y="T1"/>
                </a:cxn>
                <a:cxn ang="0">
                  <a:pos x="T2" y="T3"/>
                </a:cxn>
                <a:cxn ang="0">
                  <a:pos x="T4" y="T5"/>
                </a:cxn>
                <a:cxn ang="0">
                  <a:pos x="T6" y="T7"/>
                </a:cxn>
              </a:cxnLst>
              <a:rect l="0" t="0" r="r" b="b"/>
              <a:pathLst>
                <a:path w="123" h="63">
                  <a:moveTo>
                    <a:pt x="13" y="0"/>
                  </a:moveTo>
                  <a:cubicBezTo>
                    <a:pt x="123" y="36"/>
                    <a:pt x="123" y="36"/>
                    <a:pt x="123" y="36"/>
                  </a:cubicBezTo>
                  <a:cubicBezTo>
                    <a:pt x="87" y="63"/>
                    <a:pt x="87" y="63"/>
                    <a:pt x="87" y="63"/>
                  </a:cubicBezTo>
                  <a:cubicBezTo>
                    <a:pt x="87" y="63"/>
                    <a:pt x="7" y="58"/>
                    <a:pt x="0" y="39"/>
                  </a:cubicBezTo>
                </a:path>
              </a:pathLst>
            </a:custGeom>
            <a:grpFill/>
            <a:ln w="635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8" name="Freeform 9">
              <a:extLst>
                <a:ext uri="{FF2B5EF4-FFF2-40B4-BE49-F238E27FC236}">
                  <a16:creationId xmlns:a16="http://schemas.microsoft.com/office/drawing/2014/main" id="{EA9DA51C-B3A6-4BFD-A8AA-DB33D11BFF94}"/>
                </a:ext>
              </a:extLst>
            </p:cNvPr>
            <p:cNvSpPr>
              <a:spLocks/>
            </p:cNvSpPr>
            <p:nvPr/>
          </p:nvSpPr>
          <p:spPr bwMode="auto">
            <a:xfrm>
              <a:off x="4381500" y="5245100"/>
              <a:ext cx="114300" cy="58738"/>
            </a:xfrm>
            <a:custGeom>
              <a:avLst/>
              <a:gdLst>
                <a:gd name="T0" fmla="*/ 116 w 123"/>
                <a:gd name="T1" fmla="*/ 0 h 63"/>
                <a:gd name="T2" fmla="*/ 0 w 123"/>
                <a:gd name="T3" fmla="*/ 36 h 63"/>
                <a:gd name="T4" fmla="*/ 36 w 123"/>
                <a:gd name="T5" fmla="*/ 63 h 63"/>
                <a:gd name="T6" fmla="*/ 123 w 123"/>
                <a:gd name="T7" fmla="*/ 39 h 63"/>
              </a:gdLst>
              <a:ahLst/>
              <a:cxnLst>
                <a:cxn ang="0">
                  <a:pos x="T0" y="T1"/>
                </a:cxn>
                <a:cxn ang="0">
                  <a:pos x="T2" y="T3"/>
                </a:cxn>
                <a:cxn ang="0">
                  <a:pos x="T4" y="T5"/>
                </a:cxn>
                <a:cxn ang="0">
                  <a:pos x="T6" y="T7"/>
                </a:cxn>
              </a:cxnLst>
              <a:rect l="0" t="0" r="r" b="b"/>
              <a:pathLst>
                <a:path w="123" h="63">
                  <a:moveTo>
                    <a:pt x="116" y="0"/>
                  </a:moveTo>
                  <a:cubicBezTo>
                    <a:pt x="0" y="36"/>
                    <a:pt x="0" y="36"/>
                    <a:pt x="0" y="36"/>
                  </a:cubicBezTo>
                  <a:cubicBezTo>
                    <a:pt x="36" y="63"/>
                    <a:pt x="36" y="63"/>
                    <a:pt x="36" y="63"/>
                  </a:cubicBezTo>
                  <a:cubicBezTo>
                    <a:pt x="36" y="63"/>
                    <a:pt x="116" y="58"/>
                    <a:pt x="123" y="39"/>
                  </a:cubicBezTo>
                </a:path>
              </a:pathLst>
            </a:custGeom>
            <a:grpFill/>
            <a:ln w="635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9" name="Line 10">
              <a:extLst>
                <a:ext uri="{FF2B5EF4-FFF2-40B4-BE49-F238E27FC236}">
                  <a16:creationId xmlns:a16="http://schemas.microsoft.com/office/drawing/2014/main" id="{3822E999-2AC3-4C84-A13C-C30B93CE4915}"/>
                </a:ext>
              </a:extLst>
            </p:cNvPr>
            <p:cNvSpPr>
              <a:spLocks noChangeShapeType="1"/>
            </p:cNvSpPr>
            <p:nvPr/>
          </p:nvSpPr>
          <p:spPr bwMode="auto">
            <a:xfrm>
              <a:off x="4149725" y="5278438"/>
              <a:ext cx="233363" cy="0"/>
            </a:xfrm>
            <a:prstGeom prst="line">
              <a:avLst/>
            </a:prstGeom>
            <a:grpFill/>
            <a:ln w="635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0" name="Freeform 11">
              <a:extLst>
                <a:ext uri="{FF2B5EF4-FFF2-40B4-BE49-F238E27FC236}">
                  <a16:creationId xmlns:a16="http://schemas.microsoft.com/office/drawing/2014/main" id="{12CD80C4-A9EA-4897-990F-3518418925AB}"/>
                </a:ext>
              </a:extLst>
            </p:cNvPr>
            <p:cNvSpPr>
              <a:spLocks/>
            </p:cNvSpPr>
            <p:nvPr/>
          </p:nvSpPr>
          <p:spPr bwMode="auto">
            <a:xfrm>
              <a:off x="4116388" y="5303838"/>
              <a:ext cx="301625" cy="61913"/>
            </a:xfrm>
            <a:custGeom>
              <a:avLst/>
              <a:gdLst>
                <a:gd name="T0" fmla="*/ 0 w 323"/>
                <a:gd name="T1" fmla="*/ 0 h 67"/>
                <a:gd name="T2" fmla="*/ 10 w 323"/>
                <a:gd name="T3" fmla="*/ 33 h 67"/>
                <a:gd name="T4" fmla="*/ 48 w 323"/>
                <a:gd name="T5" fmla="*/ 67 h 67"/>
                <a:gd name="T6" fmla="*/ 272 w 323"/>
                <a:gd name="T7" fmla="*/ 67 h 67"/>
                <a:gd name="T8" fmla="*/ 307 w 323"/>
                <a:gd name="T9" fmla="*/ 38 h 67"/>
                <a:gd name="T10" fmla="*/ 323 w 323"/>
                <a:gd name="T11" fmla="*/ 0 h 67"/>
              </a:gdLst>
              <a:ahLst/>
              <a:cxnLst>
                <a:cxn ang="0">
                  <a:pos x="T0" y="T1"/>
                </a:cxn>
                <a:cxn ang="0">
                  <a:pos x="T2" y="T3"/>
                </a:cxn>
                <a:cxn ang="0">
                  <a:pos x="T4" y="T5"/>
                </a:cxn>
                <a:cxn ang="0">
                  <a:pos x="T6" y="T7"/>
                </a:cxn>
                <a:cxn ang="0">
                  <a:pos x="T8" y="T9"/>
                </a:cxn>
                <a:cxn ang="0">
                  <a:pos x="T10" y="T11"/>
                </a:cxn>
              </a:cxnLst>
              <a:rect l="0" t="0" r="r" b="b"/>
              <a:pathLst>
                <a:path w="323" h="67">
                  <a:moveTo>
                    <a:pt x="0" y="0"/>
                  </a:moveTo>
                  <a:cubicBezTo>
                    <a:pt x="0" y="0"/>
                    <a:pt x="0" y="16"/>
                    <a:pt x="10" y="33"/>
                  </a:cubicBezTo>
                  <a:cubicBezTo>
                    <a:pt x="19" y="50"/>
                    <a:pt x="38" y="67"/>
                    <a:pt x="48" y="67"/>
                  </a:cubicBezTo>
                  <a:cubicBezTo>
                    <a:pt x="67" y="67"/>
                    <a:pt x="262" y="67"/>
                    <a:pt x="272" y="67"/>
                  </a:cubicBezTo>
                  <a:cubicBezTo>
                    <a:pt x="282" y="67"/>
                    <a:pt x="298" y="52"/>
                    <a:pt x="307" y="38"/>
                  </a:cubicBezTo>
                  <a:cubicBezTo>
                    <a:pt x="320" y="19"/>
                    <a:pt x="323" y="0"/>
                    <a:pt x="323" y="0"/>
                  </a:cubicBezTo>
                </a:path>
              </a:pathLst>
            </a:custGeom>
            <a:grpFill/>
            <a:ln w="635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1" name="Freeform 12">
              <a:extLst>
                <a:ext uri="{FF2B5EF4-FFF2-40B4-BE49-F238E27FC236}">
                  <a16:creationId xmlns:a16="http://schemas.microsoft.com/office/drawing/2014/main" id="{5674627C-0528-4F57-8BEA-4E87D602819F}"/>
                </a:ext>
              </a:extLst>
            </p:cNvPr>
            <p:cNvSpPr>
              <a:spLocks/>
            </p:cNvSpPr>
            <p:nvPr/>
          </p:nvSpPr>
          <p:spPr bwMode="auto">
            <a:xfrm>
              <a:off x="4037013" y="5370513"/>
              <a:ext cx="101600" cy="26988"/>
            </a:xfrm>
            <a:custGeom>
              <a:avLst/>
              <a:gdLst>
                <a:gd name="T0" fmla="*/ 0 w 108"/>
                <a:gd name="T1" fmla="*/ 0 h 29"/>
                <a:gd name="T2" fmla="*/ 108 w 108"/>
                <a:gd name="T3" fmla="*/ 29 h 29"/>
              </a:gdLst>
              <a:ahLst/>
              <a:cxnLst>
                <a:cxn ang="0">
                  <a:pos x="T0" y="T1"/>
                </a:cxn>
                <a:cxn ang="0">
                  <a:pos x="T2" y="T3"/>
                </a:cxn>
              </a:cxnLst>
              <a:rect l="0" t="0" r="r" b="b"/>
              <a:pathLst>
                <a:path w="108" h="29">
                  <a:moveTo>
                    <a:pt x="0" y="0"/>
                  </a:moveTo>
                  <a:cubicBezTo>
                    <a:pt x="0" y="0"/>
                    <a:pt x="21" y="29"/>
                    <a:pt x="108" y="29"/>
                  </a:cubicBezTo>
                </a:path>
              </a:pathLst>
            </a:custGeom>
            <a:grpFill/>
            <a:ln w="635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2" name="Freeform 13">
              <a:extLst>
                <a:ext uri="{FF2B5EF4-FFF2-40B4-BE49-F238E27FC236}">
                  <a16:creationId xmlns:a16="http://schemas.microsoft.com/office/drawing/2014/main" id="{0889D73F-269B-4037-B42E-9895799777AE}"/>
                </a:ext>
              </a:extLst>
            </p:cNvPr>
            <p:cNvSpPr>
              <a:spLocks/>
            </p:cNvSpPr>
            <p:nvPr/>
          </p:nvSpPr>
          <p:spPr bwMode="auto">
            <a:xfrm>
              <a:off x="4394200" y="5370513"/>
              <a:ext cx="100013" cy="26988"/>
            </a:xfrm>
            <a:custGeom>
              <a:avLst/>
              <a:gdLst>
                <a:gd name="T0" fmla="*/ 108 w 108"/>
                <a:gd name="T1" fmla="*/ 0 h 29"/>
                <a:gd name="T2" fmla="*/ 0 w 108"/>
                <a:gd name="T3" fmla="*/ 29 h 29"/>
              </a:gdLst>
              <a:ahLst/>
              <a:cxnLst>
                <a:cxn ang="0">
                  <a:pos x="T0" y="T1"/>
                </a:cxn>
                <a:cxn ang="0">
                  <a:pos x="T2" y="T3"/>
                </a:cxn>
              </a:cxnLst>
              <a:rect l="0" t="0" r="r" b="b"/>
              <a:pathLst>
                <a:path w="108" h="29">
                  <a:moveTo>
                    <a:pt x="108" y="0"/>
                  </a:moveTo>
                  <a:cubicBezTo>
                    <a:pt x="108" y="0"/>
                    <a:pt x="87" y="29"/>
                    <a:pt x="0" y="29"/>
                  </a:cubicBezTo>
                </a:path>
              </a:pathLst>
            </a:custGeom>
            <a:grpFill/>
            <a:ln w="635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3" name="Line 14">
              <a:extLst>
                <a:ext uri="{FF2B5EF4-FFF2-40B4-BE49-F238E27FC236}">
                  <a16:creationId xmlns:a16="http://schemas.microsoft.com/office/drawing/2014/main" id="{D979C728-497F-420C-8557-541FC39D73B9}"/>
                </a:ext>
              </a:extLst>
            </p:cNvPr>
            <p:cNvSpPr>
              <a:spLocks noChangeShapeType="1"/>
            </p:cNvSpPr>
            <p:nvPr/>
          </p:nvSpPr>
          <p:spPr bwMode="auto">
            <a:xfrm>
              <a:off x="4092575" y="5213350"/>
              <a:ext cx="342900" cy="0"/>
            </a:xfrm>
            <a:prstGeom prst="line">
              <a:avLst/>
            </a:prstGeom>
            <a:grpFill/>
            <a:ln w="635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4" name="Line 15">
              <a:extLst>
                <a:ext uri="{FF2B5EF4-FFF2-40B4-BE49-F238E27FC236}">
                  <a16:creationId xmlns:a16="http://schemas.microsoft.com/office/drawing/2014/main" id="{E707D3D9-CEDA-43EA-90AE-F659D8CB276C}"/>
                </a:ext>
              </a:extLst>
            </p:cNvPr>
            <p:cNvSpPr>
              <a:spLocks noChangeShapeType="1"/>
            </p:cNvSpPr>
            <p:nvPr/>
          </p:nvSpPr>
          <p:spPr bwMode="auto">
            <a:xfrm>
              <a:off x="4292600" y="4865688"/>
              <a:ext cx="0" cy="82550"/>
            </a:xfrm>
            <a:prstGeom prst="line">
              <a:avLst/>
            </a:prstGeom>
            <a:grpFill/>
            <a:ln w="6350" cap="flat">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5" name="Line 16">
              <a:extLst>
                <a:ext uri="{FF2B5EF4-FFF2-40B4-BE49-F238E27FC236}">
                  <a16:creationId xmlns:a16="http://schemas.microsoft.com/office/drawing/2014/main" id="{9221DF05-9A9A-4E39-9184-E5FD229A6909}"/>
                </a:ext>
              </a:extLst>
            </p:cNvPr>
            <p:cNvSpPr>
              <a:spLocks noChangeShapeType="1"/>
            </p:cNvSpPr>
            <p:nvPr/>
          </p:nvSpPr>
          <p:spPr bwMode="auto">
            <a:xfrm>
              <a:off x="4235450" y="4865688"/>
              <a:ext cx="0" cy="82550"/>
            </a:xfrm>
            <a:prstGeom prst="line">
              <a:avLst/>
            </a:prstGeom>
            <a:grpFill/>
            <a:ln w="6350" cap="flat">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6" name="Freeform 17">
              <a:extLst>
                <a:ext uri="{FF2B5EF4-FFF2-40B4-BE49-F238E27FC236}">
                  <a16:creationId xmlns:a16="http://schemas.microsoft.com/office/drawing/2014/main" id="{64C918C0-5E92-4F73-98A2-FC27DF233F85}"/>
                </a:ext>
              </a:extLst>
            </p:cNvPr>
            <p:cNvSpPr>
              <a:spLocks/>
            </p:cNvSpPr>
            <p:nvPr/>
          </p:nvSpPr>
          <p:spPr bwMode="auto">
            <a:xfrm>
              <a:off x="4197350" y="4946650"/>
              <a:ext cx="136525" cy="131763"/>
            </a:xfrm>
            <a:custGeom>
              <a:avLst/>
              <a:gdLst>
                <a:gd name="T0" fmla="*/ 69 w 86"/>
                <a:gd name="T1" fmla="*/ 0 h 83"/>
                <a:gd name="T2" fmla="*/ 15 w 86"/>
                <a:gd name="T3" fmla="*/ 0 h 83"/>
                <a:gd name="T4" fmla="*/ 15 w 86"/>
                <a:gd name="T5" fmla="*/ 29 h 83"/>
                <a:gd name="T6" fmla="*/ 0 w 86"/>
                <a:gd name="T7" fmla="*/ 48 h 83"/>
                <a:gd name="T8" fmla="*/ 24 w 86"/>
                <a:gd name="T9" fmla="*/ 83 h 83"/>
                <a:gd name="T10" fmla="*/ 17 w 86"/>
                <a:gd name="T11" fmla="*/ 54 h 83"/>
                <a:gd name="T12" fmla="*/ 30 w 86"/>
                <a:gd name="T13" fmla="*/ 33 h 83"/>
                <a:gd name="T14" fmla="*/ 56 w 86"/>
                <a:gd name="T15" fmla="*/ 33 h 83"/>
                <a:gd name="T16" fmla="*/ 70 w 86"/>
                <a:gd name="T17" fmla="*/ 49 h 83"/>
                <a:gd name="T18" fmla="*/ 61 w 86"/>
                <a:gd name="T19" fmla="*/ 83 h 83"/>
                <a:gd name="T20" fmla="*/ 86 w 86"/>
                <a:gd name="T21" fmla="*/ 47 h 83"/>
                <a:gd name="T22" fmla="*/ 69 w 86"/>
                <a:gd name="T23" fmla="*/ 22 h 83"/>
                <a:gd name="T24" fmla="*/ 69 w 86"/>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3">
                  <a:moveTo>
                    <a:pt x="69" y="0"/>
                  </a:moveTo>
                  <a:lnTo>
                    <a:pt x="15" y="0"/>
                  </a:lnTo>
                  <a:lnTo>
                    <a:pt x="15" y="29"/>
                  </a:lnTo>
                  <a:lnTo>
                    <a:pt x="0" y="48"/>
                  </a:lnTo>
                  <a:lnTo>
                    <a:pt x="24" y="83"/>
                  </a:lnTo>
                  <a:lnTo>
                    <a:pt x="17" y="54"/>
                  </a:lnTo>
                  <a:lnTo>
                    <a:pt x="30" y="33"/>
                  </a:lnTo>
                  <a:lnTo>
                    <a:pt x="56" y="33"/>
                  </a:lnTo>
                  <a:lnTo>
                    <a:pt x="70" y="49"/>
                  </a:lnTo>
                  <a:lnTo>
                    <a:pt x="61" y="83"/>
                  </a:lnTo>
                  <a:lnTo>
                    <a:pt x="86" y="47"/>
                  </a:lnTo>
                  <a:lnTo>
                    <a:pt x="69" y="22"/>
                  </a:lnTo>
                  <a:lnTo>
                    <a:pt x="69" y="0"/>
                  </a:lnTo>
                  <a:close/>
                </a:path>
              </a:pathLst>
            </a:custGeom>
            <a:grpFill/>
            <a:ln w="635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7" name="Freeform 18">
              <a:extLst>
                <a:ext uri="{FF2B5EF4-FFF2-40B4-BE49-F238E27FC236}">
                  <a16:creationId xmlns:a16="http://schemas.microsoft.com/office/drawing/2014/main" id="{B691B831-A534-4065-91B0-E91B7E3AD489}"/>
                </a:ext>
              </a:extLst>
            </p:cNvPr>
            <p:cNvSpPr>
              <a:spLocks/>
            </p:cNvSpPr>
            <p:nvPr/>
          </p:nvSpPr>
          <p:spPr bwMode="auto">
            <a:xfrm>
              <a:off x="4046538" y="5624513"/>
              <a:ext cx="438150" cy="73025"/>
            </a:xfrm>
            <a:custGeom>
              <a:avLst/>
              <a:gdLst>
                <a:gd name="T0" fmla="*/ 470 w 470"/>
                <a:gd name="T1" fmla="*/ 0 h 78"/>
                <a:gd name="T2" fmla="*/ 0 w 470"/>
                <a:gd name="T3" fmla="*/ 0 h 78"/>
              </a:gdLst>
              <a:ahLst/>
              <a:cxnLst>
                <a:cxn ang="0">
                  <a:pos x="T0" y="T1"/>
                </a:cxn>
                <a:cxn ang="0">
                  <a:pos x="T2" y="T3"/>
                </a:cxn>
              </a:cxnLst>
              <a:rect l="0" t="0" r="r" b="b"/>
              <a:pathLst>
                <a:path w="470" h="78">
                  <a:moveTo>
                    <a:pt x="470" y="0"/>
                  </a:moveTo>
                  <a:cubicBezTo>
                    <a:pt x="324" y="78"/>
                    <a:pt x="146" y="78"/>
                    <a:pt x="0" y="0"/>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8" name="Freeform 19">
              <a:extLst>
                <a:ext uri="{FF2B5EF4-FFF2-40B4-BE49-F238E27FC236}">
                  <a16:creationId xmlns:a16="http://schemas.microsoft.com/office/drawing/2014/main" id="{4902D4B5-20CC-4F0C-A324-6F4B87FBE55B}"/>
                </a:ext>
              </a:extLst>
            </p:cNvPr>
            <p:cNvSpPr>
              <a:spLocks/>
            </p:cNvSpPr>
            <p:nvPr/>
          </p:nvSpPr>
          <p:spPr bwMode="auto">
            <a:xfrm>
              <a:off x="4046538" y="4725988"/>
              <a:ext cx="438150" cy="73025"/>
            </a:xfrm>
            <a:custGeom>
              <a:avLst/>
              <a:gdLst>
                <a:gd name="T0" fmla="*/ 0 w 470"/>
                <a:gd name="T1" fmla="*/ 78 h 78"/>
                <a:gd name="T2" fmla="*/ 470 w 470"/>
                <a:gd name="T3" fmla="*/ 78 h 78"/>
              </a:gdLst>
              <a:ahLst/>
              <a:cxnLst>
                <a:cxn ang="0">
                  <a:pos x="T0" y="T1"/>
                </a:cxn>
                <a:cxn ang="0">
                  <a:pos x="T2" y="T3"/>
                </a:cxn>
              </a:cxnLst>
              <a:rect l="0" t="0" r="r" b="b"/>
              <a:pathLst>
                <a:path w="470" h="78">
                  <a:moveTo>
                    <a:pt x="0" y="78"/>
                  </a:moveTo>
                  <a:cubicBezTo>
                    <a:pt x="146" y="0"/>
                    <a:pt x="324" y="0"/>
                    <a:pt x="470" y="78"/>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9" name="Freeform 20">
              <a:extLst>
                <a:ext uri="{FF2B5EF4-FFF2-40B4-BE49-F238E27FC236}">
                  <a16:creationId xmlns:a16="http://schemas.microsoft.com/office/drawing/2014/main" id="{5E254862-009F-400B-BAD3-F897A3FD1EAB}"/>
                </a:ext>
              </a:extLst>
            </p:cNvPr>
            <p:cNvSpPr>
              <a:spLocks/>
            </p:cNvSpPr>
            <p:nvPr/>
          </p:nvSpPr>
          <p:spPr bwMode="auto">
            <a:xfrm>
              <a:off x="3779838" y="4992688"/>
              <a:ext cx="73025" cy="438150"/>
            </a:xfrm>
            <a:custGeom>
              <a:avLst/>
              <a:gdLst>
                <a:gd name="T0" fmla="*/ 78 w 78"/>
                <a:gd name="T1" fmla="*/ 470 h 470"/>
                <a:gd name="T2" fmla="*/ 78 w 78"/>
                <a:gd name="T3" fmla="*/ 0 h 470"/>
              </a:gdLst>
              <a:ahLst/>
              <a:cxnLst>
                <a:cxn ang="0">
                  <a:pos x="T0" y="T1"/>
                </a:cxn>
                <a:cxn ang="0">
                  <a:pos x="T2" y="T3"/>
                </a:cxn>
              </a:cxnLst>
              <a:rect l="0" t="0" r="r" b="b"/>
              <a:pathLst>
                <a:path w="78" h="470">
                  <a:moveTo>
                    <a:pt x="78" y="470"/>
                  </a:moveTo>
                  <a:cubicBezTo>
                    <a:pt x="0" y="324"/>
                    <a:pt x="0" y="146"/>
                    <a:pt x="78" y="0"/>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0" name="Freeform 21">
              <a:extLst>
                <a:ext uri="{FF2B5EF4-FFF2-40B4-BE49-F238E27FC236}">
                  <a16:creationId xmlns:a16="http://schemas.microsoft.com/office/drawing/2014/main" id="{A83AD056-104C-4D9B-88F2-C1881AE8E3BC}"/>
                </a:ext>
              </a:extLst>
            </p:cNvPr>
            <p:cNvSpPr>
              <a:spLocks/>
            </p:cNvSpPr>
            <p:nvPr/>
          </p:nvSpPr>
          <p:spPr bwMode="auto">
            <a:xfrm>
              <a:off x="4678363" y="4992688"/>
              <a:ext cx="73025" cy="438150"/>
            </a:xfrm>
            <a:custGeom>
              <a:avLst/>
              <a:gdLst>
                <a:gd name="T0" fmla="*/ 0 w 78"/>
                <a:gd name="T1" fmla="*/ 0 h 470"/>
                <a:gd name="T2" fmla="*/ 0 w 78"/>
                <a:gd name="T3" fmla="*/ 470 h 470"/>
              </a:gdLst>
              <a:ahLst/>
              <a:cxnLst>
                <a:cxn ang="0">
                  <a:pos x="T0" y="T1"/>
                </a:cxn>
                <a:cxn ang="0">
                  <a:pos x="T2" y="T3"/>
                </a:cxn>
              </a:cxnLst>
              <a:rect l="0" t="0" r="r" b="b"/>
              <a:pathLst>
                <a:path w="78" h="470">
                  <a:moveTo>
                    <a:pt x="0" y="0"/>
                  </a:moveTo>
                  <a:cubicBezTo>
                    <a:pt x="78" y="146"/>
                    <a:pt x="78" y="324"/>
                    <a:pt x="0" y="470"/>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1" name="Freeform 22">
              <a:extLst>
                <a:ext uri="{FF2B5EF4-FFF2-40B4-BE49-F238E27FC236}">
                  <a16:creationId xmlns:a16="http://schemas.microsoft.com/office/drawing/2014/main" id="{B9EE5385-F454-46F7-8DDB-3C9DB49F1313}"/>
                </a:ext>
              </a:extLst>
            </p:cNvPr>
            <p:cNvSpPr>
              <a:spLocks/>
            </p:cNvSpPr>
            <p:nvPr/>
          </p:nvSpPr>
          <p:spPr bwMode="auto">
            <a:xfrm>
              <a:off x="4630738" y="5040313"/>
              <a:ext cx="50800" cy="342900"/>
            </a:xfrm>
            <a:custGeom>
              <a:avLst/>
              <a:gdLst>
                <a:gd name="T0" fmla="*/ 0 w 54"/>
                <a:gd name="T1" fmla="*/ 368 h 368"/>
                <a:gd name="T2" fmla="*/ 0 w 54"/>
                <a:gd name="T3" fmla="*/ 0 h 368"/>
              </a:gdLst>
              <a:ahLst/>
              <a:cxnLst>
                <a:cxn ang="0">
                  <a:pos x="T0" y="T1"/>
                </a:cxn>
                <a:cxn ang="0">
                  <a:pos x="T2" y="T3"/>
                </a:cxn>
              </a:cxnLst>
              <a:rect l="0" t="0" r="r" b="b"/>
              <a:pathLst>
                <a:path w="54" h="368">
                  <a:moveTo>
                    <a:pt x="0" y="368"/>
                  </a:moveTo>
                  <a:cubicBezTo>
                    <a:pt x="54" y="252"/>
                    <a:pt x="54" y="116"/>
                    <a:pt x="0" y="0"/>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2" name="Freeform 23">
              <a:extLst>
                <a:ext uri="{FF2B5EF4-FFF2-40B4-BE49-F238E27FC236}">
                  <a16:creationId xmlns:a16="http://schemas.microsoft.com/office/drawing/2014/main" id="{968BA3EA-1730-4BC4-9FF4-3935F43BBEF2}"/>
                </a:ext>
              </a:extLst>
            </p:cNvPr>
            <p:cNvSpPr>
              <a:spLocks/>
            </p:cNvSpPr>
            <p:nvPr/>
          </p:nvSpPr>
          <p:spPr bwMode="auto">
            <a:xfrm>
              <a:off x="4094163" y="5576888"/>
              <a:ext cx="342900" cy="50800"/>
            </a:xfrm>
            <a:custGeom>
              <a:avLst/>
              <a:gdLst>
                <a:gd name="T0" fmla="*/ 0 w 368"/>
                <a:gd name="T1" fmla="*/ 0 h 54"/>
                <a:gd name="T2" fmla="*/ 368 w 368"/>
                <a:gd name="T3" fmla="*/ 0 h 54"/>
              </a:gdLst>
              <a:ahLst/>
              <a:cxnLst>
                <a:cxn ang="0">
                  <a:pos x="T0" y="T1"/>
                </a:cxn>
                <a:cxn ang="0">
                  <a:pos x="T2" y="T3"/>
                </a:cxn>
              </a:cxnLst>
              <a:rect l="0" t="0" r="r" b="b"/>
              <a:pathLst>
                <a:path w="368" h="54">
                  <a:moveTo>
                    <a:pt x="0" y="0"/>
                  </a:moveTo>
                  <a:cubicBezTo>
                    <a:pt x="116" y="54"/>
                    <a:pt x="252" y="54"/>
                    <a:pt x="368" y="0"/>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3" name="Freeform 24">
              <a:extLst>
                <a:ext uri="{FF2B5EF4-FFF2-40B4-BE49-F238E27FC236}">
                  <a16:creationId xmlns:a16="http://schemas.microsoft.com/office/drawing/2014/main" id="{6F4E300E-7755-4E0C-8D88-8CE9F74A876E}"/>
                </a:ext>
              </a:extLst>
            </p:cNvPr>
            <p:cNvSpPr>
              <a:spLocks/>
            </p:cNvSpPr>
            <p:nvPr/>
          </p:nvSpPr>
          <p:spPr bwMode="auto">
            <a:xfrm>
              <a:off x="3849688" y="5040313"/>
              <a:ext cx="50800" cy="342900"/>
            </a:xfrm>
            <a:custGeom>
              <a:avLst/>
              <a:gdLst>
                <a:gd name="T0" fmla="*/ 54 w 54"/>
                <a:gd name="T1" fmla="*/ 0 h 368"/>
                <a:gd name="T2" fmla="*/ 54 w 54"/>
                <a:gd name="T3" fmla="*/ 368 h 368"/>
              </a:gdLst>
              <a:ahLst/>
              <a:cxnLst>
                <a:cxn ang="0">
                  <a:pos x="T0" y="T1"/>
                </a:cxn>
                <a:cxn ang="0">
                  <a:pos x="T2" y="T3"/>
                </a:cxn>
              </a:cxnLst>
              <a:rect l="0" t="0" r="r" b="b"/>
              <a:pathLst>
                <a:path w="54" h="368">
                  <a:moveTo>
                    <a:pt x="54" y="0"/>
                  </a:moveTo>
                  <a:cubicBezTo>
                    <a:pt x="0" y="116"/>
                    <a:pt x="0" y="252"/>
                    <a:pt x="54" y="368"/>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4" name="Freeform 25">
              <a:extLst>
                <a:ext uri="{FF2B5EF4-FFF2-40B4-BE49-F238E27FC236}">
                  <a16:creationId xmlns:a16="http://schemas.microsoft.com/office/drawing/2014/main" id="{65A77CC8-6895-4AE8-A082-7C96151115CB}"/>
                </a:ext>
              </a:extLst>
            </p:cNvPr>
            <p:cNvSpPr>
              <a:spLocks/>
            </p:cNvSpPr>
            <p:nvPr/>
          </p:nvSpPr>
          <p:spPr bwMode="auto">
            <a:xfrm>
              <a:off x="4094163" y="4795838"/>
              <a:ext cx="342900" cy="50800"/>
            </a:xfrm>
            <a:custGeom>
              <a:avLst/>
              <a:gdLst>
                <a:gd name="T0" fmla="*/ 368 w 368"/>
                <a:gd name="T1" fmla="*/ 54 h 54"/>
                <a:gd name="T2" fmla="*/ 0 w 368"/>
                <a:gd name="T3" fmla="*/ 54 h 54"/>
              </a:gdLst>
              <a:ahLst/>
              <a:cxnLst>
                <a:cxn ang="0">
                  <a:pos x="T0" y="T1"/>
                </a:cxn>
                <a:cxn ang="0">
                  <a:pos x="T2" y="T3"/>
                </a:cxn>
              </a:cxnLst>
              <a:rect l="0" t="0" r="r" b="b"/>
              <a:pathLst>
                <a:path w="368" h="54">
                  <a:moveTo>
                    <a:pt x="368" y="54"/>
                  </a:moveTo>
                  <a:cubicBezTo>
                    <a:pt x="252" y="0"/>
                    <a:pt x="116" y="0"/>
                    <a:pt x="0" y="54"/>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5" name="Freeform 26">
              <a:extLst>
                <a:ext uri="{FF2B5EF4-FFF2-40B4-BE49-F238E27FC236}">
                  <a16:creationId xmlns:a16="http://schemas.microsoft.com/office/drawing/2014/main" id="{770EA279-91A7-462F-BDE9-261896993F83}"/>
                </a:ext>
              </a:extLst>
            </p:cNvPr>
            <p:cNvSpPr>
              <a:spLocks/>
            </p:cNvSpPr>
            <p:nvPr/>
          </p:nvSpPr>
          <p:spPr bwMode="auto">
            <a:xfrm>
              <a:off x="4575175" y="5067300"/>
              <a:ext cx="42863" cy="290513"/>
            </a:xfrm>
            <a:custGeom>
              <a:avLst/>
              <a:gdLst>
                <a:gd name="T0" fmla="*/ 0 w 46"/>
                <a:gd name="T1" fmla="*/ 312 h 312"/>
                <a:gd name="T2" fmla="*/ 0 w 46"/>
                <a:gd name="T3" fmla="*/ 0 h 312"/>
              </a:gdLst>
              <a:ahLst/>
              <a:cxnLst>
                <a:cxn ang="0">
                  <a:pos x="T0" y="T1"/>
                </a:cxn>
                <a:cxn ang="0">
                  <a:pos x="T2" y="T3"/>
                </a:cxn>
              </a:cxnLst>
              <a:rect l="0" t="0" r="r" b="b"/>
              <a:pathLst>
                <a:path w="46" h="312">
                  <a:moveTo>
                    <a:pt x="0" y="312"/>
                  </a:moveTo>
                  <a:cubicBezTo>
                    <a:pt x="46" y="214"/>
                    <a:pt x="46" y="98"/>
                    <a:pt x="0" y="0"/>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6" name="Freeform 27">
              <a:extLst>
                <a:ext uri="{FF2B5EF4-FFF2-40B4-BE49-F238E27FC236}">
                  <a16:creationId xmlns:a16="http://schemas.microsoft.com/office/drawing/2014/main" id="{A1DC95D9-9932-4EF2-AD1D-1483D31F0C4A}"/>
                </a:ext>
              </a:extLst>
            </p:cNvPr>
            <p:cNvSpPr>
              <a:spLocks/>
            </p:cNvSpPr>
            <p:nvPr/>
          </p:nvSpPr>
          <p:spPr bwMode="auto">
            <a:xfrm>
              <a:off x="4119563" y="5521325"/>
              <a:ext cx="292100" cy="42863"/>
            </a:xfrm>
            <a:custGeom>
              <a:avLst/>
              <a:gdLst>
                <a:gd name="T0" fmla="*/ 0 w 312"/>
                <a:gd name="T1" fmla="*/ 0 h 46"/>
                <a:gd name="T2" fmla="*/ 312 w 312"/>
                <a:gd name="T3" fmla="*/ 0 h 46"/>
              </a:gdLst>
              <a:ahLst/>
              <a:cxnLst>
                <a:cxn ang="0">
                  <a:pos x="T0" y="T1"/>
                </a:cxn>
                <a:cxn ang="0">
                  <a:pos x="T2" y="T3"/>
                </a:cxn>
              </a:cxnLst>
              <a:rect l="0" t="0" r="r" b="b"/>
              <a:pathLst>
                <a:path w="312" h="46">
                  <a:moveTo>
                    <a:pt x="0" y="0"/>
                  </a:moveTo>
                  <a:cubicBezTo>
                    <a:pt x="98" y="46"/>
                    <a:pt x="214" y="46"/>
                    <a:pt x="312" y="0"/>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7" name="Freeform 28">
              <a:extLst>
                <a:ext uri="{FF2B5EF4-FFF2-40B4-BE49-F238E27FC236}">
                  <a16:creationId xmlns:a16="http://schemas.microsoft.com/office/drawing/2014/main" id="{558DCE05-1AD7-49D5-91AE-71BC22A311E4}"/>
                </a:ext>
              </a:extLst>
            </p:cNvPr>
            <p:cNvSpPr>
              <a:spLocks/>
            </p:cNvSpPr>
            <p:nvPr/>
          </p:nvSpPr>
          <p:spPr bwMode="auto">
            <a:xfrm>
              <a:off x="3913188" y="5067300"/>
              <a:ext cx="42863" cy="290513"/>
            </a:xfrm>
            <a:custGeom>
              <a:avLst/>
              <a:gdLst>
                <a:gd name="T0" fmla="*/ 46 w 46"/>
                <a:gd name="T1" fmla="*/ 0 h 312"/>
                <a:gd name="T2" fmla="*/ 46 w 46"/>
                <a:gd name="T3" fmla="*/ 312 h 312"/>
              </a:gdLst>
              <a:ahLst/>
              <a:cxnLst>
                <a:cxn ang="0">
                  <a:pos x="T0" y="T1"/>
                </a:cxn>
                <a:cxn ang="0">
                  <a:pos x="T2" y="T3"/>
                </a:cxn>
              </a:cxnLst>
              <a:rect l="0" t="0" r="r" b="b"/>
              <a:pathLst>
                <a:path w="46" h="312">
                  <a:moveTo>
                    <a:pt x="46" y="0"/>
                  </a:moveTo>
                  <a:cubicBezTo>
                    <a:pt x="0" y="98"/>
                    <a:pt x="0" y="214"/>
                    <a:pt x="46" y="312"/>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8" name="Freeform 29">
              <a:extLst>
                <a:ext uri="{FF2B5EF4-FFF2-40B4-BE49-F238E27FC236}">
                  <a16:creationId xmlns:a16="http://schemas.microsoft.com/office/drawing/2014/main" id="{1477CF8A-CBF7-4EFD-86DF-6978A6DEDE8D}"/>
                </a:ext>
              </a:extLst>
            </p:cNvPr>
            <p:cNvSpPr>
              <a:spLocks/>
            </p:cNvSpPr>
            <p:nvPr/>
          </p:nvSpPr>
          <p:spPr bwMode="auto">
            <a:xfrm>
              <a:off x="4119563" y="4859338"/>
              <a:ext cx="292100" cy="42863"/>
            </a:xfrm>
            <a:custGeom>
              <a:avLst/>
              <a:gdLst>
                <a:gd name="T0" fmla="*/ 312 w 312"/>
                <a:gd name="T1" fmla="*/ 46 h 46"/>
                <a:gd name="T2" fmla="*/ 0 w 312"/>
                <a:gd name="T3" fmla="*/ 46 h 46"/>
              </a:gdLst>
              <a:ahLst/>
              <a:cxnLst>
                <a:cxn ang="0">
                  <a:pos x="T0" y="T1"/>
                </a:cxn>
                <a:cxn ang="0">
                  <a:pos x="T2" y="T3"/>
                </a:cxn>
              </a:cxnLst>
              <a:rect l="0" t="0" r="r" b="b"/>
              <a:pathLst>
                <a:path w="312" h="46">
                  <a:moveTo>
                    <a:pt x="312" y="46"/>
                  </a:moveTo>
                  <a:cubicBezTo>
                    <a:pt x="214" y="0"/>
                    <a:pt x="98" y="0"/>
                    <a:pt x="0" y="46"/>
                  </a:cubicBezTo>
                </a:path>
              </a:pathLst>
            </a:custGeom>
            <a:grpFill/>
            <a:ln w="6350" cap="rnd">
              <a:solidFill>
                <a:srgbClr val="FFC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cxnSp>
        <p:nvCxnSpPr>
          <p:cNvPr id="139" name="Straight Connector 138">
            <a:extLst>
              <a:ext uri="{FF2B5EF4-FFF2-40B4-BE49-F238E27FC236}">
                <a16:creationId xmlns:a16="http://schemas.microsoft.com/office/drawing/2014/main" id="{F99D178E-C6B3-4F64-A818-4E59D6611FCD}"/>
              </a:ext>
            </a:extLst>
          </p:cNvPr>
          <p:cNvCxnSpPr>
            <a:cxnSpLocks/>
          </p:cNvCxnSpPr>
          <p:nvPr/>
        </p:nvCxnSpPr>
        <p:spPr>
          <a:xfrm>
            <a:off x="206287" y="1356822"/>
            <a:ext cx="1563894" cy="0"/>
          </a:xfrm>
          <a:prstGeom prst="line">
            <a:avLst/>
          </a:prstGeom>
          <a:solidFill>
            <a:schemeClr val="accent3"/>
          </a:solidFill>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26338C3B-BF6E-4089-85B4-109C38FB640A}"/>
              </a:ext>
            </a:extLst>
          </p:cNvPr>
          <p:cNvGrpSpPr/>
          <p:nvPr/>
        </p:nvGrpSpPr>
        <p:grpSpPr>
          <a:xfrm>
            <a:off x="1220807" y="2029378"/>
            <a:ext cx="279837" cy="299249"/>
            <a:chOff x="1172877" y="2044840"/>
            <a:chExt cx="279837" cy="299249"/>
          </a:xfrm>
          <a:solidFill>
            <a:srgbClr val="0070C0"/>
          </a:solidFill>
        </p:grpSpPr>
        <p:sp>
          <p:nvSpPr>
            <p:cNvPr id="141" name="Freeform 9">
              <a:extLst>
                <a:ext uri="{FF2B5EF4-FFF2-40B4-BE49-F238E27FC236}">
                  <a16:creationId xmlns:a16="http://schemas.microsoft.com/office/drawing/2014/main" id="{2C0E58CE-98B2-42F6-91C6-670F70DDD5B8}"/>
                </a:ext>
              </a:extLst>
            </p:cNvPr>
            <p:cNvSpPr>
              <a:spLocks/>
            </p:cNvSpPr>
            <p:nvPr/>
          </p:nvSpPr>
          <p:spPr bwMode="auto">
            <a:xfrm>
              <a:off x="1312564" y="2044840"/>
              <a:ext cx="122573" cy="151379"/>
            </a:xfrm>
            <a:custGeom>
              <a:avLst/>
              <a:gdLst>
                <a:gd name="T0" fmla="*/ 436 w 436"/>
                <a:gd name="T1" fmla="*/ 495 h 495"/>
                <a:gd name="T2" fmla="*/ 175 w 436"/>
                <a:gd name="T3" fmla="*/ 0 h 495"/>
                <a:gd name="T4" fmla="*/ 0 w 436"/>
                <a:gd name="T5" fmla="*/ 132 h 495"/>
              </a:gdLst>
              <a:ahLst/>
              <a:cxnLst>
                <a:cxn ang="0">
                  <a:pos x="T0" y="T1"/>
                </a:cxn>
                <a:cxn ang="0">
                  <a:pos x="T2" y="T3"/>
                </a:cxn>
                <a:cxn ang="0">
                  <a:pos x="T4" y="T5"/>
                </a:cxn>
              </a:cxnLst>
              <a:rect l="0" t="0" r="r" b="b"/>
              <a:pathLst>
                <a:path w="436" h="495">
                  <a:moveTo>
                    <a:pt x="436" y="495"/>
                  </a:moveTo>
                  <a:cubicBezTo>
                    <a:pt x="433" y="221"/>
                    <a:pt x="317" y="0"/>
                    <a:pt x="175" y="0"/>
                  </a:cubicBezTo>
                  <a:cubicBezTo>
                    <a:pt x="108" y="0"/>
                    <a:pt x="46" y="50"/>
                    <a:pt x="0" y="132"/>
                  </a:cubicBezTo>
                </a:path>
              </a:pathLst>
            </a:custGeom>
            <a:grp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2" name="Line 10">
              <a:extLst>
                <a:ext uri="{FF2B5EF4-FFF2-40B4-BE49-F238E27FC236}">
                  <a16:creationId xmlns:a16="http://schemas.microsoft.com/office/drawing/2014/main" id="{F57B5992-B505-4E29-A8A0-B5CF0E856467}"/>
                </a:ext>
              </a:extLst>
            </p:cNvPr>
            <p:cNvSpPr>
              <a:spLocks noChangeShapeType="1"/>
            </p:cNvSpPr>
            <p:nvPr/>
          </p:nvSpPr>
          <p:spPr bwMode="auto">
            <a:xfrm>
              <a:off x="1434674" y="2211758"/>
              <a:ext cx="0" cy="0"/>
            </a:xfrm>
            <a:prstGeom prst="line">
              <a:avLst/>
            </a:prstGeom>
            <a:grp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3" name="Line 11">
              <a:extLst>
                <a:ext uri="{FF2B5EF4-FFF2-40B4-BE49-F238E27FC236}">
                  <a16:creationId xmlns:a16="http://schemas.microsoft.com/office/drawing/2014/main" id="{C8174718-A8AF-4FCB-822A-598272214B04}"/>
                </a:ext>
              </a:extLst>
            </p:cNvPr>
            <p:cNvSpPr>
              <a:spLocks noChangeShapeType="1"/>
            </p:cNvSpPr>
            <p:nvPr/>
          </p:nvSpPr>
          <p:spPr bwMode="auto">
            <a:xfrm>
              <a:off x="1190453" y="2211758"/>
              <a:ext cx="0" cy="0"/>
            </a:xfrm>
            <a:prstGeom prst="line">
              <a:avLst/>
            </a:prstGeom>
            <a:grp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4" name="Freeform 12">
              <a:extLst>
                <a:ext uri="{FF2B5EF4-FFF2-40B4-BE49-F238E27FC236}">
                  <a16:creationId xmlns:a16="http://schemas.microsoft.com/office/drawing/2014/main" id="{5E238C97-DB07-4270-AD5D-C51730994874}"/>
                </a:ext>
              </a:extLst>
            </p:cNvPr>
            <p:cNvSpPr>
              <a:spLocks/>
            </p:cNvSpPr>
            <p:nvPr/>
          </p:nvSpPr>
          <p:spPr bwMode="auto">
            <a:xfrm>
              <a:off x="1189991" y="2044840"/>
              <a:ext cx="122573" cy="151379"/>
            </a:xfrm>
            <a:custGeom>
              <a:avLst/>
              <a:gdLst>
                <a:gd name="T0" fmla="*/ 436 w 436"/>
                <a:gd name="T1" fmla="*/ 132 h 495"/>
                <a:gd name="T2" fmla="*/ 261 w 436"/>
                <a:gd name="T3" fmla="*/ 0 h 495"/>
                <a:gd name="T4" fmla="*/ 0 w 436"/>
                <a:gd name="T5" fmla="*/ 495 h 495"/>
              </a:gdLst>
              <a:ahLst/>
              <a:cxnLst>
                <a:cxn ang="0">
                  <a:pos x="T0" y="T1"/>
                </a:cxn>
                <a:cxn ang="0">
                  <a:pos x="T2" y="T3"/>
                </a:cxn>
                <a:cxn ang="0">
                  <a:pos x="T4" y="T5"/>
                </a:cxn>
              </a:cxnLst>
              <a:rect l="0" t="0" r="r" b="b"/>
              <a:pathLst>
                <a:path w="436" h="495">
                  <a:moveTo>
                    <a:pt x="436" y="132"/>
                  </a:moveTo>
                  <a:cubicBezTo>
                    <a:pt x="390" y="50"/>
                    <a:pt x="328" y="0"/>
                    <a:pt x="261" y="0"/>
                  </a:cubicBezTo>
                  <a:cubicBezTo>
                    <a:pt x="119" y="0"/>
                    <a:pt x="3" y="221"/>
                    <a:pt x="0" y="495"/>
                  </a:cubicBezTo>
                </a:path>
              </a:pathLst>
            </a:custGeom>
            <a:grp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5" name="Line 13">
              <a:extLst>
                <a:ext uri="{FF2B5EF4-FFF2-40B4-BE49-F238E27FC236}">
                  <a16:creationId xmlns:a16="http://schemas.microsoft.com/office/drawing/2014/main" id="{ACECA16A-7F6B-43FE-B1C6-D76CEB3A7042}"/>
                </a:ext>
              </a:extLst>
            </p:cNvPr>
            <p:cNvSpPr>
              <a:spLocks noChangeShapeType="1"/>
            </p:cNvSpPr>
            <p:nvPr/>
          </p:nvSpPr>
          <p:spPr bwMode="auto">
            <a:xfrm>
              <a:off x="1312564" y="2085441"/>
              <a:ext cx="0" cy="0"/>
            </a:xfrm>
            <a:prstGeom prst="line">
              <a:avLst/>
            </a:prstGeom>
            <a:grp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6" name="Line 14">
              <a:extLst>
                <a:ext uri="{FF2B5EF4-FFF2-40B4-BE49-F238E27FC236}">
                  <a16:creationId xmlns:a16="http://schemas.microsoft.com/office/drawing/2014/main" id="{01FA39A8-9219-41DF-BDAF-306C4A9D7E6C}"/>
                </a:ext>
              </a:extLst>
            </p:cNvPr>
            <p:cNvSpPr>
              <a:spLocks noChangeShapeType="1"/>
            </p:cNvSpPr>
            <p:nvPr/>
          </p:nvSpPr>
          <p:spPr bwMode="auto">
            <a:xfrm>
              <a:off x="1312564" y="2313011"/>
              <a:ext cx="0" cy="0"/>
            </a:xfrm>
            <a:prstGeom prst="line">
              <a:avLst/>
            </a:prstGeom>
            <a:grp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7" name="Freeform 16">
              <a:extLst>
                <a:ext uri="{FF2B5EF4-FFF2-40B4-BE49-F238E27FC236}">
                  <a16:creationId xmlns:a16="http://schemas.microsoft.com/office/drawing/2014/main" id="{D0B50263-A16F-4A43-A9B0-CB11E740707E}"/>
                </a:ext>
              </a:extLst>
            </p:cNvPr>
            <p:cNvSpPr>
              <a:spLocks/>
            </p:cNvSpPr>
            <p:nvPr/>
          </p:nvSpPr>
          <p:spPr bwMode="auto">
            <a:xfrm>
              <a:off x="1418023" y="2180179"/>
              <a:ext cx="34691" cy="19047"/>
            </a:xfrm>
            <a:custGeom>
              <a:avLst/>
              <a:gdLst>
                <a:gd name="T0" fmla="*/ 75 w 75"/>
                <a:gd name="T1" fmla="*/ 0 h 38"/>
                <a:gd name="T2" fmla="*/ 38 w 75"/>
                <a:gd name="T3" fmla="*/ 38 h 38"/>
                <a:gd name="T4" fmla="*/ 38 w 75"/>
                <a:gd name="T5" fmla="*/ 38 h 38"/>
                <a:gd name="T6" fmla="*/ 0 w 75"/>
                <a:gd name="T7" fmla="*/ 0 h 38"/>
              </a:gdLst>
              <a:ahLst/>
              <a:cxnLst>
                <a:cxn ang="0">
                  <a:pos x="T0" y="T1"/>
                </a:cxn>
                <a:cxn ang="0">
                  <a:pos x="T2" y="T3"/>
                </a:cxn>
                <a:cxn ang="0">
                  <a:pos x="T4" y="T5"/>
                </a:cxn>
                <a:cxn ang="0">
                  <a:pos x="T6" y="T7"/>
                </a:cxn>
              </a:cxnLst>
              <a:rect l="0" t="0" r="r" b="b"/>
              <a:pathLst>
                <a:path w="75" h="38">
                  <a:moveTo>
                    <a:pt x="75" y="0"/>
                  </a:moveTo>
                  <a:lnTo>
                    <a:pt x="38" y="38"/>
                  </a:lnTo>
                  <a:lnTo>
                    <a:pt x="38" y="38"/>
                  </a:lnTo>
                  <a:lnTo>
                    <a:pt x="0" y="0"/>
                  </a:lnTo>
                </a:path>
              </a:pathLst>
            </a:cu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8" name="Freeform 17">
              <a:extLst>
                <a:ext uri="{FF2B5EF4-FFF2-40B4-BE49-F238E27FC236}">
                  <a16:creationId xmlns:a16="http://schemas.microsoft.com/office/drawing/2014/main" id="{B4A15045-E851-4103-B584-A9D395116198}"/>
                </a:ext>
              </a:extLst>
            </p:cNvPr>
            <p:cNvSpPr>
              <a:spLocks/>
            </p:cNvSpPr>
            <p:nvPr/>
          </p:nvSpPr>
          <p:spPr bwMode="auto">
            <a:xfrm>
              <a:off x="1172877" y="2180179"/>
              <a:ext cx="34691" cy="19047"/>
            </a:xfrm>
            <a:custGeom>
              <a:avLst/>
              <a:gdLst>
                <a:gd name="T0" fmla="*/ 75 w 75"/>
                <a:gd name="T1" fmla="*/ 0 h 38"/>
                <a:gd name="T2" fmla="*/ 38 w 75"/>
                <a:gd name="T3" fmla="*/ 38 h 38"/>
                <a:gd name="T4" fmla="*/ 38 w 75"/>
                <a:gd name="T5" fmla="*/ 38 h 38"/>
                <a:gd name="T6" fmla="*/ 0 w 75"/>
                <a:gd name="T7" fmla="*/ 0 h 38"/>
              </a:gdLst>
              <a:ahLst/>
              <a:cxnLst>
                <a:cxn ang="0">
                  <a:pos x="T0" y="T1"/>
                </a:cxn>
                <a:cxn ang="0">
                  <a:pos x="T2" y="T3"/>
                </a:cxn>
                <a:cxn ang="0">
                  <a:pos x="T4" y="T5"/>
                </a:cxn>
                <a:cxn ang="0">
                  <a:pos x="T6" y="T7"/>
                </a:cxn>
              </a:cxnLst>
              <a:rect l="0" t="0" r="r" b="b"/>
              <a:pathLst>
                <a:path w="75" h="38">
                  <a:moveTo>
                    <a:pt x="75" y="0"/>
                  </a:moveTo>
                  <a:lnTo>
                    <a:pt x="38" y="38"/>
                  </a:lnTo>
                  <a:lnTo>
                    <a:pt x="38" y="38"/>
                  </a:lnTo>
                  <a:lnTo>
                    <a:pt x="0" y="0"/>
                  </a:lnTo>
                </a:path>
              </a:pathLst>
            </a:cu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9" name="Freeform 15">
              <a:extLst>
                <a:ext uri="{FF2B5EF4-FFF2-40B4-BE49-F238E27FC236}">
                  <a16:creationId xmlns:a16="http://schemas.microsoft.com/office/drawing/2014/main" id="{557CF678-9CAD-40F1-89F4-A08B17733546}"/>
                </a:ext>
              </a:extLst>
            </p:cNvPr>
            <p:cNvSpPr>
              <a:spLocks/>
            </p:cNvSpPr>
            <p:nvPr/>
          </p:nvSpPr>
          <p:spPr bwMode="auto">
            <a:xfrm>
              <a:off x="1189991" y="2211758"/>
              <a:ext cx="243296" cy="132331"/>
            </a:xfrm>
            <a:custGeom>
              <a:avLst/>
              <a:gdLst>
                <a:gd name="T0" fmla="*/ 0 w 866"/>
                <a:gd name="T1" fmla="*/ 0 h 433"/>
                <a:gd name="T2" fmla="*/ 258 w 866"/>
                <a:gd name="T3" fmla="*/ 433 h 433"/>
                <a:gd name="T4" fmla="*/ 433 w 866"/>
                <a:gd name="T5" fmla="*/ 302 h 433"/>
                <a:gd name="T6" fmla="*/ 608 w 866"/>
                <a:gd name="T7" fmla="*/ 433 h 433"/>
                <a:gd name="T8" fmla="*/ 866 w 866"/>
                <a:gd name="T9" fmla="*/ 0 h 433"/>
              </a:gdLst>
              <a:ahLst/>
              <a:cxnLst>
                <a:cxn ang="0">
                  <a:pos x="T0" y="T1"/>
                </a:cxn>
                <a:cxn ang="0">
                  <a:pos x="T2" y="T3"/>
                </a:cxn>
                <a:cxn ang="0">
                  <a:pos x="T4" y="T5"/>
                </a:cxn>
                <a:cxn ang="0">
                  <a:pos x="T6" y="T7"/>
                </a:cxn>
                <a:cxn ang="0">
                  <a:pos x="T8" y="T9"/>
                </a:cxn>
              </a:cxnLst>
              <a:rect l="0" t="0" r="r" b="b"/>
              <a:pathLst>
                <a:path w="866" h="433">
                  <a:moveTo>
                    <a:pt x="0" y="0"/>
                  </a:moveTo>
                  <a:cubicBezTo>
                    <a:pt x="18" y="245"/>
                    <a:pt x="127" y="433"/>
                    <a:pt x="258" y="433"/>
                  </a:cubicBezTo>
                  <a:cubicBezTo>
                    <a:pt x="325" y="433"/>
                    <a:pt x="387" y="383"/>
                    <a:pt x="433" y="302"/>
                  </a:cubicBezTo>
                  <a:cubicBezTo>
                    <a:pt x="479" y="383"/>
                    <a:pt x="541" y="433"/>
                    <a:pt x="608" y="433"/>
                  </a:cubicBezTo>
                  <a:cubicBezTo>
                    <a:pt x="739" y="433"/>
                    <a:pt x="848" y="245"/>
                    <a:pt x="866" y="0"/>
                  </a:cubicBezTo>
                </a:path>
              </a:pathLst>
            </a:cu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0" name="Freeform 7">
              <a:extLst>
                <a:ext uri="{FF2B5EF4-FFF2-40B4-BE49-F238E27FC236}">
                  <a16:creationId xmlns:a16="http://schemas.microsoft.com/office/drawing/2014/main" id="{62D3C528-B6FD-45E8-AF06-2EAE03C50A2F}"/>
                </a:ext>
              </a:extLst>
            </p:cNvPr>
            <p:cNvSpPr>
              <a:spLocks/>
            </p:cNvSpPr>
            <p:nvPr/>
          </p:nvSpPr>
          <p:spPr bwMode="auto">
            <a:xfrm>
              <a:off x="1272444" y="2089072"/>
              <a:ext cx="87883" cy="110777"/>
            </a:xfrm>
            <a:custGeom>
              <a:avLst/>
              <a:gdLst>
                <a:gd name="T0" fmla="*/ 296 w 314"/>
                <a:gd name="T1" fmla="*/ 0 h 363"/>
                <a:gd name="T2" fmla="*/ 18 w 314"/>
                <a:gd name="T3" fmla="*/ 0 h 363"/>
                <a:gd name="T4" fmla="*/ 0 w 314"/>
                <a:gd name="T5" fmla="*/ 18 h 363"/>
                <a:gd name="T6" fmla="*/ 0 w 314"/>
                <a:gd name="T7" fmla="*/ 363 h 363"/>
                <a:gd name="T8" fmla="*/ 314 w 314"/>
                <a:gd name="T9" fmla="*/ 363 h 363"/>
                <a:gd name="T10" fmla="*/ 314 w 314"/>
                <a:gd name="T11" fmla="*/ 18 h 363"/>
                <a:gd name="T12" fmla="*/ 296 w 31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14" h="363">
                  <a:moveTo>
                    <a:pt x="296" y="0"/>
                  </a:moveTo>
                  <a:cubicBezTo>
                    <a:pt x="18" y="0"/>
                    <a:pt x="18" y="0"/>
                    <a:pt x="18" y="0"/>
                  </a:cubicBezTo>
                  <a:cubicBezTo>
                    <a:pt x="8" y="0"/>
                    <a:pt x="0" y="8"/>
                    <a:pt x="0" y="18"/>
                  </a:cubicBezTo>
                  <a:cubicBezTo>
                    <a:pt x="0" y="363"/>
                    <a:pt x="0" y="363"/>
                    <a:pt x="0" y="363"/>
                  </a:cubicBezTo>
                  <a:cubicBezTo>
                    <a:pt x="314" y="363"/>
                    <a:pt x="314" y="363"/>
                    <a:pt x="314" y="363"/>
                  </a:cubicBezTo>
                  <a:cubicBezTo>
                    <a:pt x="314" y="18"/>
                    <a:pt x="314" y="18"/>
                    <a:pt x="314" y="18"/>
                  </a:cubicBezTo>
                  <a:cubicBezTo>
                    <a:pt x="314" y="8"/>
                    <a:pt x="306" y="0"/>
                    <a:pt x="296" y="0"/>
                  </a:cubicBezTo>
                  <a:close/>
                </a:path>
              </a:pathLst>
            </a:cu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1" name="Freeform 6">
              <a:extLst>
                <a:ext uri="{FF2B5EF4-FFF2-40B4-BE49-F238E27FC236}">
                  <a16:creationId xmlns:a16="http://schemas.microsoft.com/office/drawing/2014/main" id="{32F8FDB3-6D29-4EA3-83F6-4B867CB46CFE}"/>
                </a:ext>
              </a:extLst>
            </p:cNvPr>
            <p:cNvSpPr>
              <a:spLocks/>
            </p:cNvSpPr>
            <p:nvPr/>
          </p:nvSpPr>
          <p:spPr bwMode="auto">
            <a:xfrm>
              <a:off x="1268623" y="2199727"/>
              <a:ext cx="87883" cy="110777"/>
            </a:xfrm>
            <a:custGeom>
              <a:avLst/>
              <a:gdLst>
                <a:gd name="T0" fmla="*/ 0 w 314"/>
                <a:gd name="T1" fmla="*/ 345 h 363"/>
                <a:gd name="T2" fmla="*/ 18 w 314"/>
                <a:gd name="T3" fmla="*/ 363 h 363"/>
                <a:gd name="T4" fmla="*/ 296 w 314"/>
                <a:gd name="T5" fmla="*/ 363 h 363"/>
                <a:gd name="T6" fmla="*/ 314 w 314"/>
                <a:gd name="T7" fmla="*/ 345 h 363"/>
                <a:gd name="T8" fmla="*/ 314 w 314"/>
                <a:gd name="T9" fmla="*/ 0 h 363"/>
                <a:gd name="T10" fmla="*/ 0 w 314"/>
                <a:gd name="T11" fmla="*/ 0 h 363"/>
                <a:gd name="T12" fmla="*/ 0 w 314"/>
                <a:gd name="T13" fmla="*/ 345 h 363"/>
              </a:gdLst>
              <a:ahLst/>
              <a:cxnLst>
                <a:cxn ang="0">
                  <a:pos x="T0" y="T1"/>
                </a:cxn>
                <a:cxn ang="0">
                  <a:pos x="T2" y="T3"/>
                </a:cxn>
                <a:cxn ang="0">
                  <a:pos x="T4" y="T5"/>
                </a:cxn>
                <a:cxn ang="0">
                  <a:pos x="T6" y="T7"/>
                </a:cxn>
                <a:cxn ang="0">
                  <a:pos x="T8" y="T9"/>
                </a:cxn>
                <a:cxn ang="0">
                  <a:pos x="T10" y="T11"/>
                </a:cxn>
                <a:cxn ang="0">
                  <a:pos x="T12" y="T13"/>
                </a:cxn>
              </a:cxnLst>
              <a:rect l="0" t="0" r="r" b="b"/>
              <a:pathLst>
                <a:path w="314" h="363">
                  <a:moveTo>
                    <a:pt x="0" y="345"/>
                  </a:moveTo>
                  <a:cubicBezTo>
                    <a:pt x="0" y="355"/>
                    <a:pt x="8" y="363"/>
                    <a:pt x="18" y="363"/>
                  </a:cubicBezTo>
                  <a:cubicBezTo>
                    <a:pt x="296" y="363"/>
                    <a:pt x="296" y="363"/>
                    <a:pt x="296" y="363"/>
                  </a:cubicBezTo>
                  <a:cubicBezTo>
                    <a:pt x="306" y="363"/>
                    <a:pt x="314" y="355"/>
                    <a:pt x="314" y="345"/>
                  </a:cubicBezTo>
                  <a:cubicBezTo>
                    <a:pt x="314" y="0"/>
                    <a:pt x="314" y="0"/>
                    <a:pt x="314" y="0"/>
                  </a:cubicBezTo>
                  <a:cubicBezTo>
                    <a:pt x="0" y="0"/>
                    <a:pt x="0" y="0"/>
                    <a:pt x="0" y="0"/>
                  </a:cubicBezTo>
                  <a:lnTo>
                    <a:pt x="0" y="345"/>
                  </a:lnTo>
                  <a:close/>
                </a:path>
              </a:pathLst>
            </a:cu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2" name="Freeform 8">
              <a:extLst>
                <a:ext uri="{FF2B5EF4-FFF2-40B4-BE49-F238E27FC236}">
                  <a16:creationId xmlns:a16="http://schemas.microsoft.com/office/drawing/2014/main" id="{1018BDFD-5198-4740-A74A-F31B74820974}"/>
                </a:ext>
              </a:extLst>
            </p:cNvPr>
            <p:cNvSpPr>
              <a:spLocks/>
            </p:cNvSpPr>
            <p:nvPr/>
          </p:nvSpPr>
          <p:spPr bwMode="auto">
            <a:xfrm>
              <a:off x="1303989" y="2230304"/>
              <a:ext cx="23590" cy="43107"/>
            </a:xfrm>
            <a:custGeom>
              <a:avLst/>
              <a:gdLst>
                <a:gd name="T0" fmla="*/ 63 w 84"/>
                <a:gd name="T1" fmla="*/ 38 h 142"/>
                <a:gd name="T2" fmla="*/ 42 w 84"/>
                <a:gd name="T3" fmla="*/ 13 h 142"/>
                <a:gd name="T4" fmla="*/ 19 w 84"/>
                <a:gd name="T5" fmla="*/ 36 h 142"/>
                <a:gd name="T6" fmla="*/ 84 w 84"/>
                <a:gd name="T7" fmla="*/ 101 h 142"/>
                <a:gd name="T8" fmla="*/ 41 w 84"/>
                <a:gd name="T9" fmla="*/ 142 h 142"/>
                <a:gd name="T10" fmla="*/ 0 w 84"/>
                <a:gd name="T11" fmla="*/ 96 h 142"/>
                <a:gd name="T12" fmla="*/ 16 w 84"/>
                <a:gd name="T13" fmla="*/ 96 h 142"/>
                <a:gd name="T14" fmla="*/ 42 w 84"/>
                <a:gd name="T15" fmla="*/ 128 h 142"/>
                <a:gd name="T16" fmla="*/ 66 w 84"/>
                <a:gd name="T17" fmla="*/ 104 h 142"/>
                <a:gd name="T18" fmla="*/ 1 w 84"/>
                <a:gd name="T19" fmla="*/ 37 h 142"/>
                <a:gd name="T20" fmla="*/ 41 w 84"/>
                <a:gd name="T21" fmla="*/ 0 h 142"/>
                <a:gd name="T22" fmla="*/ 80 w 84"/>
                <a:gd name="T23" fmla="*/ 38 h 142"/>
                <a:gd name="T24" fmla="*/ 63 w 84"/>
                <a:gd name="T25" fmla="*/ 3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42">
                  <a:moveTo>
                    <a:pt x="63" y="38"/>
                  </a:moveTo>
                  <a:cubicBezTo>
                    <a:pt x="63" y="23"/>
                    <a:pt x="58" y="13"/>
                    <a:pt x="42" y="13"/>
                  </a:cubicBezTo>
                  <a:cubicBezTo>
                    <a:pt x="27" y="13"/>
                    <a:pt x="19" y="21"/>
                    <a:pt x="19" y="36"/>
                  </a:cubicBezTo>
                  <a:cubicBezTo>
                    <a:pt x="19" y="74"/>
                    <a:pt x="84" y="51"/>
                    <a:pt x="84" y="101"/>
                  </a:cubicBezTo>
                  <a:cubicBezTo>
                    <a:pt x="84" y="133"/>
                    <a:pt x="60" y="142"/>
                    <a:pt x="41" y="142"/>
                  </a:cubicBezTo>
                  <a:cubicBezTo>
                    <a:pt x="9" y="142"/>
                    <a:pt x="0" y="126"/>
                    <a:pt x="0" y="96"/>
                  </a:cubicBezTo>
                  <a:cubicBezTo>
                    <a:pt x="16" y="96"/>
                    <a:pt x="16" y="96"/>
                    <a:pt x="16" y="96"/>
                  </a:cubicBezTo>
                  <a:cubicBezTo>
                    <a:pt x="16" y="112"/>
                    <a:pt x="17" y="128"/>
                    <a:pt x="42" y="128"/>
                  </a:cubicBezTo>
                  <a:cubicBezTo>
                    <a:pt x="56" y="128"/>
                    <a:pt x="66" y="119"/>
                    <a:pt x="66" y="104"/>
                  </a:cubicBezTo>
                  <a:cubicBezTo>
                    <a:pt x="66" y="65"/>
                    <a:pt x="1" y="88"/>
                    <a:pt x="1" y="37"/>
                  </a:cubicBezTo>
                  <a:cubicBezTo>
                    <a:pt x="1" y="25"/>
                    <a:pt x="7" y="0"/>
                    <a:pt x="41" y="0"/>
                  </a:cubicBezTo>
                  <a:cubicBezTo>
                    <a:pt x="68" y="0"/>
                    <a:pt x="79" y="13"/>
                    <a:pt x="80" y="38"/>
                  </a:cubicBezTo>
                  <a:lnTo>
                    <a:pt x="63"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3" name="Freeform 5">
              <a:extLst>
                <a:ext uri="{FF2B5EF4-FFF2-40B4-BE49-F238E27FC236}">
                  <a16:creationId xmlns:a16="http://schemas.microsoft.com/office/drawing/2014/main" id="{9D58EFFA-4B66-4804-8AC0-F8FD71495EF5}"/>
                </a:ext>
              </a:extLst>
            </p:cNvPr>
            <p:cNvSpPr>
              <a:spLocks noEditPoints="1"/>
            </p:cNvSpPr>
            <p:nvPr/>
          </p:nvSpPr>
          <p:spPr bwMode="auto">
            <a:xfrm>
              <a:off x="1269450" y="2089725"/>
              <a:ext cx="87883" cy="110777"/>
            </a:xfrm>
            <a:custGeom>
              <a:avLst/>
              <a:gdLst>
                <a:gd name="T0" fmla="*/ 296 w 314"/>
                <a:gd name="T1" fmla="*/ 0 h 363"/>
                <a:gd name="T2" fmla="*/ 18 w 314"/>
                <a:gd name="T3" fmla="*/ 0 h 363"/>
                <a:gd name="T4" fmla="*/ 0 w 314"/>
                <a:gd name="T5" fmla="*/ 18 h 363"/>
                <a:gd name="T6" fmla="*/ 0 w 314"/>
                <a:gd name="T7" fmla="*/ 363 h 363"/>
                <a:gd name="T8" fmla="*/ 314 w 314"/>
                <a:gd name="T9" fmla="*/ 363 h 363"/>
                <a:gd name="T10" fmla="*/ 314 w 314"/>
                <a:gd name="T11" fmla="*/ 18 h 363"/>
                <a:gd name="T12" fmla="*/ 296 w 314"/>
                <a:gd name="T13" fmla="*/ 0 h 363"/>
                <a:gd name="T14" fmla="*/ 199 w 314"/>
                <a:gd name="T15" fmla="*/ 239 h 363"/>
                <a:gd name="T16" fmla="*/ 176 w 314"/>
                <a:gd name="T17" fmla="*/ 239 h 363"/>
                <a:gd name="T18" fmla="*/ 132 w 314"/>
                <a:gd name="T19" fmla="*/ 128 h 363"/>
                <a:gd name="T20" fmla="*/ 132 w 314"/>
                <a:gd name="T21" fmla="*/ 128 h 363"/>
                <a:gd name="T22" fmla="*/ 132 w 314"/>
                <a:gd name="T23" fmla="*/ 239 h 363"/>
                <a:gd name="T24" fmla="*/ 115 w 314"/>
                <a:gd name="T25" fmla="*/ 239 h 363"/>
                <a:gd name="T26" fmla="*/ 115 w 314"/>
                <a:gd name="T27" fmla="*/ 102 h 363"/>
                <a:gd name="T28" fmla="*/ 137 w 314"/>
                <a:gd name="T29" fmla="*/ 102 h 363"/>
                <a:gd name="T30" fmla="*/ 182 w 314"/>
                <a:gd name="T31" fmla="*/ 216 h 363"/>
                <a:gd name="T32" fmla="*/ 182 w 314"/>
                <a:gd name="T33" fmla="*/ 216 h 363"/>
                <a:gd name="T34" fmla="*/ 182 w 314"/>
                <a:gd name="T35" fmla="*/ 102 h 363"/>
                <a:gd name="T36" fmla="*/ 199 w 314"/>
                <a:gd name="T37" fmla="*/ 102 h 363"/>
                <a:gd name="T38" fmla="*/ 199 w 314"/>
                <a:gd name="T39" fmla="*/ 2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4" h="363">
                  <a:moveTo>
                    <a:pt x="296" y="0"/>
                  </a:moveTo>
                  <a:cubicBezTo>
                    <a:pt x="18" y="0"/>
                    <a:pt x="18" y="0"/>
                    <a:pt x="18" y="0"/>
                  </a:cubicBezTo>
                  <a:cubicBezTo>
                    <a:pt x="8" y="0"/>
                    <a:pt x="0" y="8"/>
                    <a:pt x="0" y="18"/>
                  </a:cubicBezTo>
                  <a:cubicBezTo>
                    <a:pt x="0" y="363"/>
                    <a:pt x="0" y="363"/>
                    <a:pt x="0" y="363"/>
                  </a:cubicBezTo>
                  <a:cubicBezTo>
                    <a:pt x="314" y="363"/>
                    <a:pt x="314" y="363"/>
                    <a:pt x="314" y="363"/>
                  </a:cubicBezTo>
                  <a:cubicBezTo>
                    <a:pt x="314" y="18"/>
                    <a:pt x="314" y="18"/>
                    <a:pt x="314" y="18"/>
                  </a:cubicBezTo>
                  <a:cubicBezTo>
                    <a:pt x="314" y="8"/>
                    <a:pt x="306" y="0"/>
                    <a:pt x="296" y="0"/>
                  </a:cubicBezTo>
                  <a:close/>
                  <a:moveTo>
                    <a:pt x="199" y="239"/>
                  </a:moveTo>
                  <a:cubicBezTo>
                    <a:pt x="176" y="239"/>
                    <a:pt x="176" y="239"/>
                    <a:pt x="176" y="239"/>
                  </a:cubicBezTo>
                  <a:cubicBezTo>
                    <a:pt x="132" y="128"/>
                    <a:pt x="132" y="128"/>
                    <a:pt x="132" y="128"/>
                  </a:cubicBezTo>
                  <a:cubicBezTo>
                    <a:pt x="132" y="128"/>
                    <a:pt x="132" y="128"/>
                    <a:pt x="132" y="128"/>
                  </a:cubicBezTo>
                  <a:cubicBezTo>
                    <a:pt x="132" y="239"/>
                    <a:pt x="132" y="239"/>
                    <a:pt x="132" y="239"/>
                  </a:cubicBezTo>
                  <a:cubicBezTo>
                    <a:pt x="115" y="239"/>
                    <a:pt x="115" y="239"/>
                    <a:pt x="115" y="239"/>
                  </a:cubicBezTo>
                  <a:cubicBezTo>
                    <a:pt x="115" y="102"/>
                    <a:pt x="115" y="102"/>
                    <a:pt x="115" y="102"/>
                  </a:cubicBezTo>
                  <a:cubicBezTo>
                    <a:pt x="137" y="102"/>
                    <a:pt x="137" y="102"/>
                    <a:pt x="137" y="102"/>
                  </a:cubicBezTo>
                  <a:cubicBezTo>
                    <a:pt x="182" y="216"/>
                    <a:pt x="182" y="216"/>
                    <a:pt x="182" y="216"/>
                  </a:cubicBezTo>
                  <a:cubicBezTo>
                    <a:pt x="182" y="216"/>
                    <a:pt x="182" y="216"/>
                    <a:pt x="182" y="216"/>
                  </a:cubicBezTo>
                  <a:cubicBezTo>
                    <a:pt x="182" y="102"/>
                    <a:pt x="182" y="102"/>
                    <a:pt x="182" y="102"/>
                  </a:cubicBezTo>
                  <a:cubicBezTo>
                    <a:pt x="199" y="102"/>
                    <a:pt x="199" y="102"/>
                    <a:pt x="199" y="102"/>
                  </a:cubicBezTo>
                  <a:lnTo>
                    <a:pt x="199" y="23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sp>
        <p:nvSpPr>
          <p:cNvPr id="154" name="AutoShape 95">
            <a:extLst>
              <a:ext uri="{FF2B5EF4-FFF2-40B4-BE49-F238E27FC236}">
                <a16:creationId xmlns:a16="http://schemas.microsoft.com/office/drawing/2014/main" id="{B210CA4D-8B80-46CE-9C2D-6133DAC78A6D}"/>
              </a:ext>
            </a:extLst>
          </p:cNvPr>
          <p:cNvSpPr>
            <a:spLocks/>
          </p:cNvSpPr>
          <p:nvPr/>
        </p:nvSpPr>
        <p:spPr bwMode="auto">
          <a:xfrm>
            <a:off x="2493587" y="1998506"/>
            <a:ext cx="1124055" cy="368818"/>
          </a:xfrm>
          <a:prstGeom prst="roundRect">
            <a:avLst>
              <a:gd name="adj" fmla="val 0"/>
            </a:avLst>
          </a:prstGeom>
          <a:solidFill>
            <a:srgbClr val="1151B1"/>
          </a:solidFill>
          <a:ln>
            <a:solidFill>
              <a:schemeClr val="accent6">
                <a:lumMod val="75000"/>
              </a:schemeClr>
            </a:solid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a:lstStyle/>
          <a:p>
            <a:pPr defTabSz="709392" fontAlgn="base">
              <a:spcBef>
                <a:spcPct val="0"/>
              </a:spcBef>
              <a:spcAft>
                <a:spcPct val="0"/>
              </a:spcAft>
              <a:defRPr/>
            </a:pPr>
            <a:endParaRPr lang="en-US" sz="500" dirty="0">
              <a:solidFill>
                <a:prstClr val="black"/>
              </a:solidFill>
              <a:latin typeface="Helvetica Neue" charset="0"/>
              <a:sym typeface="Gill Sans Light"/>
            </a:endParaRPr>
          </a:p>
        </p:txBody>
      </p:sp>
      <p:sp>
        <p:nvSpPr>
          <p:cNvPr id="155" name="Text Box 70">
            <a:extLst>
              <a:ext uri="{FF2B5EF4-FFF2-40B4-BE49-F238E27FC236}">
                <a16:creationId xmlns:a16="http://schemas.microsoft.com/office/drawing/2014/main" id="{D9C96E17-8467-4BB2-AC88-7EDB22F5CC4B}"/>
              </a:ext>
            </a:extLst>
          </p:cNvPr>
          <p:cNvSpPr txBox="1">
            <a:spLocks noChangeArrowheads="1"/>
          </p:cNvSpPr>
          <p:nvPr/>
        </p:nvSpPr>
        <p:spPr bwMode="auto">
          <a:xfrm>
            <a:off x="2494108" y="2064921"/>
            <a:ext cx="1124690" cy="246221"/>
          </a:xfrm>
          <a:prstGeom prst="rect">
            <a:avLst/>
          </a:prstGeom>
          <a:noFill/>
          <a:ln>
            <a:noFill/>
          </a:ln>
        </p:spPr>
        <p:txBody>
          <a:bodyPr wrap="square">
            <a:spAutoFit/>
          </a:bodyPr>
          <a:lstStyle>
            <a:lvl1pPr eaLnBrk="0" hangingPunct="0">
              <a:spcBef>
                <a:spcPts val="800"/>
              </a:spcBef>
              <a:buChar char="•"/>
              <a:defRPr sz="2000">
                <a:solidFill>
                  <a:schemeClr val="tx1"/>
                </a:solidFill>
                <a:latin typeface="Arial" pitchFamily="34" charset="0"/>
              </a:defRPr>
            </a:lvl1pPr>
            <a:lvl2pPr marL="742950" indent="-285750" eaLnBrk="0" hangingPunct="0">
              <a:spcBef>
                <a:spcPct val="20000"/>
              </a:spcBef>
              <a:buChar char="–"/>
              <a:defRPr>
                <a:solidFill>
                  <a:schemeClr val="tx1"/>
                </a:solidFill>
                <a:latin typeface="Arial" pitchFamily="34" charset="0"/>
              </a:defRPr>
            </a:lvl2pPr>
            <a:lvl3pPr marL="1143000" indent="-228600" eaLnBrk="0" hangingPunct="0">
              <a:spcBef>
                <a:spcPct val="15000"/>
              </a:spcBef>
              <a:buChar char="•"/>
              <a:defRPr>
                <a:solidFill>
                  <a:schemeClr val="tx1"/>
                </a:solidFill>
                <a:latin typeface="Arial" pitchFamily="34" charset="0"/>
              </a:defRPr>
            </a:lvl3pPr>
            <a:lvl4pPr marL="1600200" indent="-228600" eaLnBrk="0" hangingPunct="0">
              <a:spcBef>
                <a:spcPct val="5000"/>
              </a:spcBef>
              <a:buChar char="–"/>
              <a:defRPr>
                <a:solidFill>
                  <a:schemeClr val="tx1"/>
                </a:solidFill>
                <a:latin typeface="Arial" pitchFamily="34" charset="0"/>
              </a:defRPr>
            </a:lvl4pPr>
            <a:lvl5pPr marL="2057400" indent="-228600" eaLnBrk="0" hangingPunct="0">
              <a:buChar char="»"/>
              <a:defRPr>
                <a:solidFill>
                  <a:schemeClr val="tx1"/>
                </a:solidFill>
                <a:latin typeface="Arial" pitchFamily="34" charset="0"/>
              </a:defRPr>
            </a:lvl5pPr>
            <a:lvl6pPr marL="2514600" indent="-228600" eaLnBrk="0" fontAlgn="base" hangingPunct="0">
              <a:spcBef>
                <a:spcPct val="0"/>
              </a:spcBef>
              <a:spcAft>
                <a:spcPct val="0"/>
              </a:spcAft>
              <a:buChar char="»"/>
              <a:defRPr>
                <a:solidFill>
                  <a:schemeClr val="tx1"/>
                </a:solidFill>
                <a:latin typeface="Arial" pitchFamily="34" charset="0"/>
              </a:defRPr>
            </a:lvl6pPr>
            <a:lvl7pPr marL="2971800" indent="-228600" eaLnBrk="0" fontAlgn="base" hangingPunct="0">
              <a:spcBef>
                <a:spcPct val="0"/>
              </a:spcBef>
              <a:spcAft>
                <a:spcPct val="0"/>
              </a:spcAft>
              <a:buChar char="»"/>
              <a:defRPr>
                <a:solidFill>
                  <a:schemeClr val="tx1"/>
                </a:solidFill>
                <a:latin typeface="Arial" pitchFamily="34" charset="0"/>
              </a:defRPr>
            </a:lvl7pPr>
            <a:lvl8pPr marL="3429000" indent="-228600" eaLnBrk="0" fontAlgn="base" hangingPunct="0">
              <a:spcBef>
                <a:spcPct val="0"/>
              </a:spcBef>
              <a:spcAft>
                <a:spcPct val="0"/>
              </a:spcAft>
              <a:buChar char="»"/>
              <a:defRPr>
                <a:solidFill>
                  <a:schemeClr val="tx1"/>
                </a:solidFill>
                <a:latin typeface="Arial" pitchFamily="34" charset="0"/>
              </a:defRPr>
            </a:lvl8pPr>
            <a:lvl9pPr marL="3886200" indent="-228600" eaLnBrk="0" fontAlgn="base" hangingPunct="0">
              <a:spcBef>
                <a:spcPct val="0"/>
              </a:spcBef>
              <a:spcAft>
                <a:spcPct val="0"/>
              </a:spcAft>
              <a:buChar char="»"/>
              <a:defRPr>
                <a:solidFill>
                  <a:schemeClr val="tx1"/>
                </a:solidFill>
                <a:latin typeface="Arial" pitchFamily="34" charset="0"/>
              </a:defRPr>
            </a:lvl9pPr>
          </a:lstStyle>
          <a:p>
            <a:pPr algn="ctr" fontAlgn="base">
              <a:lnSpc>
                <a:spcPts val="1200"/>
              </a:lnSpc>
              <a:spcBef>
                <a:spcPct val="0"/>
              </a:spcBef>
              <a:spcAft>
                <a:spcPct val="0"/>
              </a:spcAft>
              <a:buFontTx/>
              <a:buNone/>
            </a:pPr>
            <a:r>
              <a:rPr lang="en-US" altLang="en-US" sz="1050" b="1" dirty="0">
                <a:solidFill>
                  <a:srgbClr val="FFFFFF"/>
                </a:solidFill>
                <a:ea typeface="SimSun" pitchFamily="2" charset="-122"/>
                <a:cs typeface="Arial" pitchFamily="34" charset="0"/>
              </a:rPr>
              <a:t>DLP</a:t>
            </a:r>
            <a:r>
              <a:rPr lang="en-US" altLang="en-US" sz="1050" b="1" baseline="30000" dirty="0">
                <a:solidFill>
                  <a:srgbClr val="FFFFFF"/>
                </a:solidFill>
                <a:ea typeface="SimSun" pitchFamily="2" charset="-122"/>
                <a:cs typeface="Arial" pitchFamily="34" charset="0"/>
              </a:rPr>
              <a:t>®</a:t>
            </a:r>
            <a:r>
              <a:rPr lang="en-US" altLang="en-US" sz="1050" b="1" dirty="0">
                <a:solidFill>
                  <a:srgbClr val="FFFFFF"/>
                </a:solidFill>
                <a:ea typeface="SimSun" pitchFamily="2" charset="-122"/>
                <a:cs typeface="Arial" pitchFamily="34" charset="0"/>
              </a:rPr>
              <a:t> products</a:t>
            </a:r>
          </a:p>
        </p:txBody>
      </p:sp>
      <p:pic>
        <p:nvPicPr>
          <p:cNvPr id="156" name="Picture 155">
            <a:extLst>
              <a:ext uri="{FF2B5EF4-FFF2-40B4-BE49-F238E27FC236}">
                <a16:creationId xmlns:a16="http://schemas.microsoft.com/office/drawing/2014/main" id="{B99F6F3E-9345-429E-816F-B1997BAEA8F1}"/>
              </a:ext>
            </a:extLst>
          </p:cNvPr>
          <p:cNvPicPr>
            <a:picLocks noChangeAspect="1"/>
          </p:cNvPicPr>
          <p:nvPr/>
        </p:nvPicPr>
        <p:blipFill>
          <a:blip r:embed="rId3"/>
          <a:stretch>
            <a:fillRect/>
          </a:stretch>
        </p:blipFill>
        <p:spPr>
          <a:xfrm>
            <a:off x="1192887" y="2640030"/>
            <a:ext cx="348145" cy="348145"/>
          </a:xfrm>
          <a:prstGeom prst="rect">
            <a:avLst/>
          </a:prstGeom>
          <a:solidFill>
            <a:srgbClr val="0070C0"/>
          </a:solidFill>
        </p:spPr>
      </p:pic>
      <p:sp>
        <p:nvSpPr>
          <p:cNvPr id="157" name="AutoShape 95">
            <a:extLst>
              <a:ext uri="{FF2B5EF4-FFF2-40B4-BE49-F238E27FC236}">
                <a16:creationId xmlns:a16="http://schemas.microsoft.com/office/drawing/2014/main" id="{2F3DBC22-0CF4-479F-9584-1291FC5C84C9}"/>
              </a:ext>
            </a:extLst>
          </p:cNvPr>
          <p:cNvSpPr>
            <a:spLocks/>
          </p:cNvSpPr>
          <p:nvPr/>
        </p:nvSpPr>
        <p:spPr bwMode="auto">
          <a:xfrm rot="5400000">
            <a:off x="2968316" y="3289137"/>
            <a:ext cx="228600" cy="1664208"/>
          </a:xfrm>
          <a:prstGeom prst="roundRect">
            <a:avLst>
              <a:gd name="adj" fmla="val 0"/>
            </a:avLst>
          </a:prstGeom>
          <a:solidFill>
            <a:srgbClr val="0070C0"/>
          </a:solidFill>
          <a:ln>
            <a:no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vert270" lIns="0" tIns="0" rIns="0" bIns="0" anchor="ctr"/>
          <a:lstStyle/>
          <a:p>
            <a:pPr algn="ctr" defTabSz="708400">
              <a:defRPr/>
            </a:pPr>
            <a:r>
              <a:rPr lang="en-US" altLang="en-US" sz="1050" b="1" dirty="0">
                <a:solidFill>
                  <a:srgbClr val="FFFFFF"/>
                </a:solidFill>
                <a:ea typeface="SimSun" pitchFamily="2" charset="-122"/>
                <a:cs typeface="Arial" pitchFamily="34" charset="0"/>
              </a:rPr>
              <a:t>Switches &amp; multiplexers</a:t>
            </a:r>
          </a:p>
        </p:txBody>
      </p:sp>
      <p:sp>
        <p:nvSpPr>
          <p:cNvPr id="158" name="AutoShape 95">
            <a:extLst>
              <a:ext uri="{FF2B5EF4-FFF2-40B4-BE49-F238E27FC236}">
                <a16:creationId xmlns:a16="http://schemas.microsoft.com/office/drawing/2014/main" id="{E295D5E1-1825-4F69-A05F-D98CFF794E3A}"/>
              </a:ext>
            </a:extLst>
          </p:cNvPr>
          <p:cNvSpPr>
            <a:spLocks/>
          </p:cNvSpPr>
          <p:nvPr/>
        </p:nvSpPr>
        <p:spPr bwMode="auto">
          <a:xfrm>
            <a:off x="4086862" y="4005945"/>
            <a:ext cx="1377313" cy="228600"/>
          </a:xfrm>
          <a:prstGeom prst="roundRect">
            <a:avLst>
              <a:gd name="adj" fmla="val 0"/>
            </a:avLst>
          </a:prstGeom>
          <a:solidFill>
            <a:srgbClr val="0070C0"/>
          </a:solidFill>
          <a:ln>
            <a:no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anchor="ctr"/>
          <a:lstStyle/>
          <a:p>
            <a:pPr algn="ctr" defTabSz="709392">
              <a:defRPr/>
            </a:pPr>
            <a:r>
              <a:rPr lang="en-US" altLang="en-US" sz="1050" b="1" dirty="0">
                <a:solidFill>
                  <a:srgbClr val="FFFFFF"/>
                </a:solidFill>
                <a:latin typeface="Helvetica Neue"/>
                <a:cs typeface="Arial" pitchFamily="34" charset="0"/>
                <a:sym typeface="Gill Sans Light"/>
              </a:rPr>
              <a:t>Voltage translation</a:t>
            </a:r>
          </a:p>
        </p:txBody>
      </p:sp>
      <p:sp>
        <p:nvSpPr>
          <p:cNvPr id="159" name="AutoShape 95">
            <a:extLst>
              <a:ext uri="{FF2B5EF4-FFF2-40B4-BE49-F238E27FC236}">
                <a16:creationId xmlns:a16="http://schemas.microsoft.com/office/drawing/2014/main" id="{61917775-0D70-4BA1-B728-5EE15F70395F}"/>
              </a:ext>
            </a:extLst>
          </p:cNvPr>
          <p:cNvSpPr>
            <a:spLocks/>
          </p:cNvSpPr>
          <p:nvPr/>
        </p:nvSpPr>
        <p:spPr bwMode="auto">
          <a:xfrm>
            <a:off x="5632941" y="4005945"/>
            <a:ext cx="1182811" cy="228600"/>
          </a:xfrm>
          <a:prstGeom prst="roundRect">
            <a:avLst>
              <a:gd name="adj" fmla="val 0"/>
            </a:avLst>
          </a:prstGeom>
          <a:solidFill>
            <a:srgbClr val="0070C0"/>
          </a:solidFill>
          <a:ln>
            <a:noFill/>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anchor="ctr"/>
          <a:lstStyle/>
          <a:p>
            <a:pPr algn="ctr" defTabSz="709392">
              <a:defRPr/>
            </a:pPr>
            <a:r>
              <a:rPr lang="en-US" altLang="en-US" sz="1050" b="1" dirty="0">
                <a:solidFill>
                  <a:srgbClr val="FFFFFF"/>
                </a:solidFill>
                <a:latin typeface="Helvetica Neue"/>
                <a:cs typeface="Arial" pitchFamily="34" charset="0"/>
                <a:sym typeface="Gill Sans Light"/>
              </a:rPr>
              <a:t>Logic</a:t>
            </a:r>
          </a:p>
        </p:txBody>
      </p:sp>
      <p:cxnSp>
        <p:nvCxnSpPr>
          <p:cNvPr id="160" name="Straight Connector 159">
            <a:extLst>
              <a:ext uri="{FF2B5EF4-FFF2-40B4-BE49-F238E27FC236}">
                <a16:creationId xmlns:a16="http://schemas.microsoft.com/office/drawing/2014/main" id="{789847F3-5A87-45C3-A44A-7F5CFF6C8B2E}"/>
              </a:ext>
            </a:extLst>
          </p:cNvPr>
          <p:cNvCxnSpPr>
            <a:cxnSpLocks/>
          </p:cNvCxnSpPr>
          <p:nvPr/>
        </p:nvCxnSpPr>
        <p:spPr>
          <a:xfrm>
            <a:off x="7113351" y="1386840"/>
            <a:ext cx="1744844" cy="0"/>
          </a:xfrm>
          <a:prstGeom prst="line">
            <a:avLst/>
          </a:prstGeom>
          <a:solidFill>
            <a:schemeClr val="accent3"/>
          </a:solidFill>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278CF028-F2C5-47D8-8B87-ADEE367A14FB}"/>
              </a:ext>
            </a:extLst>
          </p:cNvPr>
          <p:cNvGrpSpPr/>
          <p:nvPr/>
        </p:nvGrpSpPr>
        <p:grpSpPr>
          <a:xfrm>
            <a:off x="535722" y="1476757"/>
            <a:ext cx="117608" cy="238926"/>
            <a:chOff x="808876" y="1791957"/>
            <a:chExt cx="111997" cy="209952"/>
          </a:xfrm>
          <a:solidFill>
            <a:srgbClr val="0070C0"/>
          </a:solidFill>
        </p:grpSpPr>
        <p:sp>
          <p:nvSpPr>
            <p:cNvPr id="162" name="Freeform 6">
              <a:extLst>
                <a:ext uri="{FF2B5EF4-FFF2-40B4-BE49-F238E27FC236}">
                  <a16:creationId xmlns:a16="http://schemas.microsoft.com/office/drawing/2014/main" id="{9B2B0785-DDE8-4C45-9155-4C62C4E9938D}"/>
                </a:ext>
              </a:extLst>
            </p:cNvPr>
            <p:cNvSpPr>
              <a:spLocks noEditPoints="1"/>
            </p:cNvSpPr>
            <p:nvPr/>
          </p:nvSpPr>
          <p:spPr bwMode="auto">
            <a:xfrm>
              <a:off x="808876" y="1791957"/>
              <a:ext cx="111997" cy="209952"/>
            </a:xfrm>
            <a:custGeom>
              <a:avLst/>
              <a:gdLst>
                <a:gd name="T0" fmla="*/ 273 w 546"/>
                <a:gd name="T1" fmla="*/ 20 h 1022"/>
                <a:gd name="T2" fmla="*/ 388 w 546"/>
                <a:gd name="T3" fmla="*/ 94 h 1022"/>
                <a:gd name="T4" fmla="*/ 400 w 546"/>
                <a:gd name="T5" fmla="*/ 157 h 1022"/>
                <a:gd name="T6" fmla="*/ 400 w 546"/>
                <a:gd name="T7" fmla="*/ 242 h 1022"/>
                <a:gd name="T8" fmla="*/ 400 w 546"/>
                <a:gd name="T9" fmla="*/ 305 h 1022"/>
                <a:gd name="T10" fmla="*/ 400 w 546"/>
                <a:gd name="T11" fmla="*/ 390 h 1022"/>
                <a:gd name="T12" fmla="*/ 400 w 546"/>
                <a:gd name="T13" fmla="*/ 453 h 1022"/>
                <a:gd name="T14" fmla="*/ 400 w 546"/>
                <a:gd name="T15" fmla="*/ 529 h 1022"/>
                <a:gd name="T16" fmla="*/ 526 w 546"/>
                <a:gd name="T17" fmla="*/ 749 h 1022"/>
                <a:gd name="T18" fmla="*/ 273 w 546"/>
                <a:gd name="T19" fmla="*/ 1002 h 1022"/>
                <a:gd name="T20" fmla="*/ 20 w 546"/>
                <a:gd name="T21" fmla="*/ 749 h 1022"/>
                <a:gd name="T22" fmla="*/ 146 w 546"/>
                <a:gd name="T23" fmla="*/ 529 h 1022"/>
                <a:gd name="T24" fmla="*/ 146 w 546"/>
                <a:gd name="T25" fmla="*/ 147 h 1022"/>
                <a:gd name="T26" fmla="*/ 273 w 546"/>
                <a:gd name="T27" fmla="*/ 20 h 1022"/>
                <a:gd name="T28" fmla="*/ 273 w 546"/>
                <a:gd name="T29" fmla="*/ 0 h 1022"/>
                <a:gd name="T30" fmla="*/ 126 w 546"/>
                <a:gd name="T31" fmla="*/ 147 h 1022"/>
                <a:gd name="T32" fmla="*/ 126 w 546"/>
                <a:gd name="T33" fmla="*/ 518 h 1022"/>
                <a:gd name="T34" fmla="*/ 0 w 546"/>
                <a:gd name="T35" fmla="*/ 749 h 1022"/>
                <a:gd name="T36" fmla="*/ 273 w 546"/>
                <a:gd name="T37" fmla="*/ 1022 h 1022"/>
                <a:gd name="T38" fmla="*/ 546 w 546"/>
                <a:gd name="T39" fmla="*/ 749 h 1022"/>
                <a:gd name="T40" fmla="*/ 420 w 546"/>
                <a:gd name="T41" fmla="*/ 518 h 1022"/>
                <a:gd name="T42" fmla="*/ 420 w 546"/>
                <a:gd name="T43" fmla="*/ 453 h 1022"/>
                <a:gd name="T44" fmla="*/ 420 w 546"/>
                <a:gd name="T45" fmla="*/ 390 h 1022"/>
                <a:gd name="T46" fmla="*/ 420 w 546"/>
                <a:gd name="T47" fmla="*/ 305 h 1022"/>
                <a:gd name="T48" fmla="*/ 420 w 546"/>
                <a:gd name="T49" fmla="*/ 242 h 1022"/>
                <a:gd name="T50" fmla="*/ 420 w 546"/>
                <a:gd name="T51" fmla="*/ 158 h 1022"/>
                <a:gd name="T52" fmla="*/ 406 w 546"/>
                <a:gd name="T53" fmla="*/ 85 h 1022"/>
                <a:gd name="T54" fmla="*/ 273 w 546"/>
                <a:gd name="T55" fmla="*/ 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6" h="1022">
                  <a:moveTo>
                    <a:pt x="273" y="20"/>
                  </a:moveTo>
                  <a:cubicBezTo>
                    <a:pt x="324" y="20"/>
                    <a:pt x="367" y="49"/>
                    <a:pt x="388" y="94"/>
                  </a:cubicBezTo>
                  <a:cubicBezTo>
                    <a:pt x="402" y="123"/>
                    <a:pt x="400" y="157"/>
                    <a:pt x="400" y="157"/>
                  </a:cubicBezTo>
                  <a:cubicBezTo>
                    <a:pt x="400" y="242"/>
                    <a:pt x="400" y="242"/>
                    <a:pt x="400" y="242"/>
                  </a:cubicBezTo>
                  <a:cubicBezTo>
                    <a:pt x="400" y="305"/>
                    <a:pt x="400" y="305"/>
                    <a:pt x="400" y="305"/>
                  </a:cubicBezTo>
                  <a:cubicBezTo>
                    <a:pt x="400" y="390"/>
                    <a:pt x="400" y="390"/>
                    <a:pt x="400" y="390"/>
                  </a:cubicBezTo>
                  <a:cubicBezTo>
                    <a:pt x="400" y="453"/>
                    <a:pt x="400" y="453"/>
                    <a:pt x="400" y="453"/>
                  </a:cubicBezTo>
                  <a:cubicBezTo>
                    <a:pt x="400" y="529"/>
                    <a:pt x="400" y="529"/>
                    <a:pt x="400" y="529"/>
                  </a:cubicBezTo>
                  <a:cubicBezTo>
                    <a:pt x="479" y="573"/>
                    <a:pt x="526" y="655"/>
                    <a:pt x="526" y="749"/>
                  </a:cubicBezTo>
                  <a:cubicBezTo>
                    <a:pt x="526" y="889"/>
                    <a:pt x="413" y="1002"/>
                    <a:pt x="273" y="1002"/>
                  </a:cubicBezTo>
                  <a:cubicBezTo>
                    <a:pt x="133" y="1002"/>
                    <a:pt x="20" y="889"/>
                    <a:pt x="20" y="749"/>
                  </a:cubicBezTo>
                  <a:cubicBezTo>
                    <a:pt x="20" y="655"/>
                    <a:pt x="72" y="573"/>
                    <a:pt x="146" y="529"/>
                  </a:cubicBezTo>
                  <a:cubicBezTo>
                    <a:pt x="146" y="147"/>
                    <a:pt x="146" y="147"/>
                    <a:pt x="146" y="147"/>
                  </a:cubicBezTo>
                  <a:cubicBezTo>
                    <a:pt x="146" y="77"/>
                    <a:pt x="203" y="20"/>
                    <a:pt x="273" y="20"/>
                  </a:cubicBezTo>
                  <a:moveTo>
                    <a:pt x="273" y="0"/>
                  </a:moveTo>
                  <a:cubicBezTo>
                    <a:pt x="192" y="0"/>
                    <a:pt x="126" y="66"/>
                    <a:pt x="126" y="147"/>
                  </a:cubicBezTo>
                  <a:cubicBezTo>
                    <a:pt x="126" y="518"/>
                    <a:pt x="126" y="518"/>
                    <a:pt x="126" y="518"/>
                  </a:cubicBezTo>
                  <a:cubicBezTo>
                    <a:pt x="48" y="569"/>
                    <a:pt x="0" y="656"/>
                    <a:pt x="0" y="749"/>
                  </a:cubicBezTo>
                  <a:cubicBezTo>
                    <a:pt x="0" y="899"/>
                    <a:pt x="122" y="1022"/>
                    <a:pt x="273" y="1022"/>
                  </a:cubicBezTo>
                  <a:cubicBezTo>
                    <a:pt x="424" y="1022"/>
                    <a:pt x="546" y="899"/>
                    <a:pt x="546" y="749"/>
                  </a:cubicBezTo>
                  <a:cubicBezTo>
                    <a:pt x="546" y="652"/>
                    <a:pt x="499" y="566"/>
                    <a:pt x="420" y="518"/>
                  </a:cubicBezTo>
                  <a:cubicBezTo>
                    <a:pt x="420" y="453"/>
                    <a:pt x="420" y="453"/>
                    <a:pt x="420" y="453"/>
                  </a:cubicBezTo>
                  <a:cubicBezTo>
                    <a:pt x="420" y="390"/>
                    <a:pt x="420" y="390"/>
                    <a:pt x="420" y="390"/>
                  </a:cubicBezTo>
                  <a:cubicBezTo>
                    <a:pt x="420" y="305"/>
                    <a:pt x="420" y="305"/>
                    <a:pt x="420" y="305"/>
                  </a:cubicBezTo>
                  <a:cubicBezTo>
                    <a:pt x="420" y="242"/>
                    <a:pt x="420" y="242"/>
                    <a:pt x="420" y="242"/>
                  </a:cubicBezTo>
                  <a:cubicBezTo>
                    <a:pt x="420" y="158"/>
                    <a:pt x="420" y="158"/>
                    <a:pt x="420" y="158"/>
                  </a:cubicBezTo>
                  <a:cubicBezTo>
                    <a:pt x="420" y="152"/>
                    <a:pt x="421" y="117"/>
                    <a:pt x="406" y="85"/>
                  </a:cubicBezTo>
                  <a:cubicBezTo>
                    <a:pt x="381" y="33"/>
                    <a:pt x="330" y="0"/>
                    <a:pt x="273" y="0"/>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3" name="Freeform 7">
              <a:extLst>
                <a:ext uri="{FF2B5EF4-FFF2-40B4-BE49-F238E27FC236}">
                  <a16:creationId xmlns:a16="http://schemas.microsoft.com/office/drawing/2014/main" id="{407B6055-F918-4BD9-807D-E7CF57939FEB}"/>
                </a:ext>
              </a:extLst>
            </p:cNvPr>
            <p:cNvSpPr>
              <a:spLocks/>
            </p:cNvSpPr>
            <p:nvPr/>
          </p:nvSpPr>
          <p:spPr bwMode="auto">
            <a:xfrm>
              <a:off x="831616" y="1821008"/>
              <a:ext cx="63186" cy="156461"/>
            </a:xfrm>
            <a:custGeom>
              <a:avLst/>
              <a:gdLst>
                <a:gd name="T0" fmla="*/ 198 w 308"/>
                <a:gd name="T1" fmla="*/ 457 h 762"/>
                <a:gd name="T2" fmla="*/ 198 w 308"/>
                <a:gd name="T3" fmla="*/ 0 h 762"/>
                <a:gd name="T4" fmla="*/ 110 w 308"/>
                <a:gd name="T5" fmla="*/ 0 h 762"/>
                <a:gd name="T6" fmla="*/ 110 w 308"/>
                <a:gd name="T7" fmla="*/ 457 h 762"/>
                <a:gd name="T8" fmla="*/ 0 w 308"/>
                <a:gd name="T9" fmla="*/ 607 h 762"/>
                <a:gd name="T10" fmla="*/ 156 w 308"/>
                <a:gd name="T11" fmla="*/ 762 h 762"/>
                <a:gd name="T12" fmla="*/ 308 w 308"/>
                <a:gd name="T13" fmla="*/ 607 h 762"/>
                <a:gd name="T14" fmla="*/ 198 w 308"/>
                <a:gd name="T15" fmla="*/ 457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762">
                  <a:moveTo>
                    <a:pt x="198" y="457"/>
                  </a:moveTo>
                  <a:cubicBezTo>
                    <a:pt x="198" y="0"/>
                    <a:pt x="198" y="0"/>
                    <a:pt x="198" y="0"/>
                  </a:cubicBezTo>
                  <a:cubicBezTo>
                    <a:pt x="110" y="0"/>
                    <a:pt x="110" y="0"/>
                    <a:pt x="110" y="0"/>
                  </a:cubicBezTo>
                  <a:cubicBezTo>
                    <a:pt x="110" y="457"/>
                    <a:pt x="110" y="457"/>
                    <a:pt x="110" y="457"/>
                  </a:cubicBezTo>
                  <a:cubicBezTo>
                    <a:pt x="44" y="476"/>
                    <a:pt x="0" y="536"/>
                    <a:pt x="0" y="607"/>
                  </a:cubicBezTo>
                  <a:cubicBezTo>
                    <a:pt x="0" y="692"/>
                    <a:pt x="70" y="762"/>
                    <a:pt x="156" y="762"/>
                  </a:cubicBezTo>
                  <a:cubicBezTo>
                    <a:pt x="242" y="762"/>
                    <a:pt x="308" y="692"/>
                    <a:pt x="308" y="607"/>
                  </a:cubicBezTo>
                  <a:cubicBezTo>
                    <a:pt x="308" y="536"/>
                    <a:pt x="266" y="476"/>
                    <a:pt x="198" y="457"/>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4" name="Line 8">
              <a:extLst>
                <a:ext uri="{FF2B5EF4-FFF2-40B4-BE49-F238E27FC236}">
                  <a16:creationId xmlns:a16="http://schemas.microsoft.com/office/drawing/2014/main" id="{0BCDB67C-0600-4E14-A7C0-3C991F0B44F2}"/>
                </a:ext>
              </a:extLst>
            </p:cNvPr>
            <p:cNvSpPr>
              <a:spLocks noChangeShapeType="1"/>
            </p:cNvSpPr>
            <p:nvPr/>
          </p:nvSpPr>
          <p:spPr bwMode="auto">
            <a:xfrm>
              <a:off x="892545" y="1851431"/>
              <a:ext cx="18053" cy="0"/>
            </a:xfrm>
            <a:prstGeom prst="lin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5" name="Line 9">
              <a:extLst>
                <a:ext uri="{FF2B5EF4-FFF2-40B4-BE49-F238E27FC236}">
                  <a16:creationId xmlns:a16="http://schemas.microsoft.com/office/drawing/2014/main" id="{68CFE14F-3C08-494A-9E7F-7C95A895ADE9}"/>
                </a:ext>
              </a:extLst>
            </p:cNvPr>
            <p:cNvSpPr>
              <a:spLocks noChangeShapeType="1"/>
            </p:cNvSpPr>
            <p:nvPr/>
          </p:nvSpPr>
          <p:spPr bwMode="auto">
            <a:xfrm>
              <a:off x="892545" y="1882857"/>
              <a:ext cx="18053" cy="0"/>
            </a:xfrm>
            <a:prstGeom prst="lin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6" name="Line 10">
              <a:extLst>
                <a:ext uri="{FF2B5EF4-FFF2-40B4-BE49-F238E27FC236}">
                  <a16:creationId xmlns:a16="http://schemas.microsoft.com/office/drawing/2014/main" id="{401C9FF7-E23C-418E-BEA7-676F36120BAD}"/>
                </a:ext>
              </a:extLst>
            </p:cNvPr>
            <p:cNvSpPr>
              <a:spLocks noChangeShapeType="1"/>
            </p:cNvSpPr>
            <p:nvPr/>
          </p:nvSpPr>
          <p:spPr bwMode="auto">
            <a:xfrm>
              <a:off x="892545" y="1820673"/>
              <a:ext cx="18053" cy="0"/>
            </a:xfrm>
            <a:prstGeom prst="lin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7" name="Line 11">
              <a:extLst>
                <a:ext uri="{FF2B5EF4-FFF2-40B4-BE49-F238E27FC236}">
                  <a16:creationId xmlns:a16="http://schemas.microsoft.com/office/drawing/2014/main" id="{63D61667-2A05-467D-8344-6ACC39061768}"/>
                </a:ext>
              </a:extLst>
            </p:cNvPr>
            <p:cNvSpPr>
              <a:spLocks noChangeShapeType="1"/>
            </p:cNvSpPr>
            <p:nvPr/>
          </p:nvSpPr>
          <p:spPr bwMode="auto">
            <a:xfrm>
              <a:off x="892545" y="1867478"/>
              <a:ext cx="11701" cy="0"/>
            </a:xfrm>
            <a:prstGeom prst="lin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8" name="Line 12">
              <a:extLst>
                <a:ext uri="{FF2B5EF4-FFF2-40B4-BE49-F238E27FC236}">
                  <a16:creationId xmlns:a16="http://schemas.microsoft.com/office/drawing/2014/main" id="{A1AB4D11-346E-4489-8217-13D83ECAEC1B}"/>
                </a:ext>
              </a:extLst>
            </p:cNvPr>
            <p:cNvSpPr>
              <a:spLocks noChangeShapeType="1"/>
            </p:cNvSpPr>
            <p:nvPr/>
          </p:nvSpPr>
          <p:spPr bwMode="auto">
            <a:xfrm>
              <a:off x="892545" y="1837055"/>
              <a:ext cx="11701" cy="0"/>
            </a:xfrm>
            <a:prstGeom prst="lin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2444119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7AE279-4A66-489F-8F61-E2FEB18ABDAD}"/>
              </a:ext>
            </a:extLst>
          </p:cNvPr>
          <p:cNvPicPr>
            <a:picLocks noGrp="1" noChangeAspect="1"/>
          </p:cNvPicPr>
          <p:nvPr>
            <p:ph idx="1"/>
          </p:nvPr>
        </p:nvPicPr>
        <p:blipFill>
          <a:blip r:embed="rId2"/>
          <a:stretch>
            <a:fillRect/>
          </a:stretch>
        </p:blipFill>
        <p:spPr>
          <a:xfrm>
            <a:off x="1176090" y="1748228"/>
            <a:ext cx="6791819" cy="3262536"/>
          </a:xfrm>
          <a:prstGeom prst="rect">
            <a:avLst/>
          </a:prstGeom>
        </p:spPr>
      </p:pic>
      <p:sp>
        <p:nvSpPr>
          <p:cNvPr id="4" name="Slide Number Placeholder 3">
            <a:extLst>
              <a:ext uri="{FF2B5EF4-FFF2-40B4-BE49-F238E27FC236}">
                <a16:creationId xmlns:a16="http://schemas.microsoft.com/office/drawing/2014/main" id="{0ED5FD9C-0363-4AD3-965F-6CFB0A4CCF6A}"/>
              </a:ext>
            </a:extLst>
          </p:cNvPr>
          <p:cNvSpPr>
            <a:spLocks noGrp="1"/>
          </p:cNvSpPr>
          <p:nvPr>
            <p:ph type="sldNum" sz="quarter" idx="10"/>
          </p:nvPr>
        </p:nvSpPr>
        <p:spPr/>
        <p:txBody>
          <a:bodyPr/>
          <a:lstStyle/>
          <a:p>
            <a:fld id="{3B20521C-F793-4067-BB07-C7AF74E21EF3}" type="slidenum">
              <a:rPr lang="en-US" smtClean="0">
                <a:solidFill>
                  <a:srgbClr val="000000"/>
                </a:solidFill>
              </a:rPr>
              <a:pPr/>
              <a:t>7</a:t>
            </a:fld>
            <a:endParaRPr lang="en-US">
              <a:solidFill>
                <a:srgbClr val="000000"/>
              </a:solidFill>
            </a:endParaRPr>
          </a:p>
        </p:txBody>
      </p:sp>
      <p:pic>
        <p:nvPicPr>
          <p:cNvPr id="6" name="Picture 5">
            <a:extLst>
              <a:ext uri="{FF2B5EF4-FFF2-40B4-BE49-F238E27FC236}">
                <a16:creationId xmlns:a16="http://schemas.microsoft.com/office/drawing/2014/main" id="{DE2BA5DD-EFF9-4DFA-8649-ECA03137A406}"/>
              </a:ext>
            </a:extLst>
          </p:cNvPr>
          <p:cNvPicPr>
            <a:picLocks noChangeAspect="1"/>
          </p:cNvPicPr>
          <p:nvPr/>
        </p:nvPicPr>
        <p:blipFill>
          <a:blip r:embed="rId3"/>
          <a:stretch>
            <a:fillRect/>
          </a:stretch>
        </p:blipFill>
        <p:spPr>
          <a:xfrm>
            <a:off x="1885949" y="168930"/>
            <a:ext cx="5372100" cy="1579298"/>
          </a:xfrm>
          <a:prstGeom prst="rect">
            <a:avLst/>
          </a:prstGeom>
        </p:spPr>
      </p:pic>
    </p:spTree>
    <p:extLst>
      <p:ext uri="{BB962C8B-B14F-4D97-AF65-F5344CB8AC3E}">
        <p14:creationId xmlns:p14="http://schemas.microsoft.com/office/powerpoint/2010/main" val="135249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E72E-F05C-427C-94DD-474ECB67D467}"/>
              </a:ext>
            </a:extLst>
          </p:cNvPr>
          <p:cNvSpPr>
            <a:spLocks noGrp="1"/>
          </p:cNvSpPr>
          <p:nvPr>
            <p:ph type="title"/>
          </p:nvPr>
        </p:nvSpPr>
        <p:spPr/>
        <p:txBody>
          <a:bodyPr/>
          <a:lstStyle/>
          <a:p>
            <a:r>
              <a:rPr lang="en-US" dirty="0"/>
              <a:t>Internship offers – Texas Instruments Paris</a:t>
            </a:r>
          </a:p>
        </p:txBody>
      </p:sp>
      <p:sp>
        <p:nvSpPr>
          <p:cNvPr id="3" name="Content Placeholder 2">
            <a:extLst>
              <a:ext uri="{FF2B5EF4-FFF2-40B4-BE49-F238E27FC236}">
                <a16:creationId xmlns:a16="http://schemas.microsoft.com/office/drawing/2014/main" id="{B11DBF75-2086-4D4A-8AB0-82BA19E46E03}"/>
              </a:ext>
            </a:extLst>
          </p:cNvPr>
          <p:cNvSpPr>
            <a:spLocks noGrp="1"/>
          </p:cNvSpPr>
          <p:nvPr>
            <p:ph idx="1"/>
          </p:nvPr>
        </p:nvSpPr>
        <p:spPr/>
        <p:txBody>
          <a:bodyPr/>
          <a:lstStyle/>
          <a:p>
            <a:r>
              <a:rPr lang="en-US" dirty="0"/>
              <a:t>[Automotive] Improvement of Automotive Battery Management System (BMS)</a:t>
            </a:r>
          </a:p>
          <a:p>
            <a:endParaRPr lang="en-US" dirty="0"/>
          </a:p>
          <a:p>
            <a:r>
              <a:rPr lang="en-US" dirty="0"/>
              <a:t>[Automotive] Next generation of Automotive lighting design</a:t>
            </a:r>
          </a:p>
          <a:p>
            <a:endParaRPr lang="en-US" dirty="0"/>
          </a:p>
          <a:p>
            <a:r>
              <a:rPr lang="en-US" dirty="0"/>
              <a:t>[Aerospace and or Medical] Low noise power supplies for medical/aerospace/robotics applications</a:t>
            </a:r>
          </a:p>
          <a:p>
            <a:pPr marL="0" indent="0">
              <a:buNone/>
            </a:pPr>
            <a:endParaRPr lang="en-US" dirty="0"/>
          </a:p>
          <a:p>
            <a:r>
              <a:rPr lang="en-US" dirty="0"/>
              <a:t>[Automotive] Self-cleaning camera system</a:t>
            </a:r>
          </a:p>
          <a:p>
            <a:endParaRPr lang="en-US" dirty="0"/>
          </a:p>
          <a:p>
            <a:pPr marL="0" indent="0">
              <a:buNone/>
            </a:pPr>
            <a:endParaRPr lang="en-US" dirty="0"/>
          </a:p>
          <a:p>
            <a:pPr>
              <a:buFont typeface="Wingdings" panose="05000000000000000000" pitchFamily="2" charset="2"/>
              <a:buChar char="Ø"/>
            </a:pPr>
            <a:r>
              <a:rPr lang="en-US" dirty="0"/>
              <a:t>If successful during your internship it may lead to you being hired as a graduate Analog Field Applications Engineer in 2025.</a:t>
            </a:r>
          </a:p>
          <a:p>
            <a:endParaRPr lang="en-US" dirty="0"/>
          </a:p>
          <a:p>
            <a:pPr>
              <a:buFont typeface="Wingdings" panose="05000000000000000000" pitchFamily="2" charset="2"/>
              <a:buChar char="Ø"/>
            </a:pPr>
            <a:r>
              <a:rPr lang="en-US" dirty="0"/>
              <a:t>If interested, contact Matisse Boffy </a:t>
            </a:r>
            <a:r>
              <a:rPr lang="en-US" dirty="0">
                <a:latin typeface="Wingdings" panose="05000000000000000000" pitchFamily="2" charset="2"/>
                <a:ea typeface="Calibri" panose="020F0502020204030204" pitchFamily="34" charset="0"/>
              </a:rPr>
              <a:t>(</a:t>
            </a:r>
            <a:r>
              <a:rPr lang="en-US" sz="1050" dirty="0">
                <a:solidFill>
                  <a:srgbClr val="FF0000"/>
                </a:solidFill>
                <a:latin typeface="Tahoma" panose="020B0604030504040204" pitchFamily="34" charset="0"/>
                <a:ea typeface="Calibri" panose="020F0502020204030204" pitchFamily="34" charset="0"/>
              </a:rPr>
              <a:t> </a:t>
            </a:r>
            <a:r>
              <a:rPr lang="en-US" sz="1050" dirty="0">
                <a:solidFill>
                  <a:srgbClr val="000000"/>
                </a:solidFill>
                <a:latin typeface="Tahoma" panose="020B0604030504040204" pitchFamily="34" charset="0"/>
                <a:ea typeface="Calibri" panose="020F0502020204030204" pitchFamily="34" charset="0"/>
              </a:rPr>
              <a:t>+</a:t>
            </a:r>
            <a:r>
              <a:rPr lang="en-US" dirty="0">
                <a:solidFill>
                  <a:srgbClr val="000000"/>
                </a:solidFill>
                <a:latin typeface="Calibri" panose="020F0502020204030204" pitchFamily="34" charset="0"/>
                <a:ea typeface="Calibri" panose="020F0502020204030204" pitchFamily="34" charset="0"/>
              </a:rPr>
              <a:t>33 6 86 36 88 47 </a:t>
            </a:r>
            <a:r>
              <a:rPr lang="en-US" dirty="0">
                <a:solidFill>
                  <a:srgbClr val="FF0000"/>
                </a:solidFill>
                <a:latin typeface="Calibri" panose="020F0502020204030204" pitchFamily="34" charset="0"/>
                <a:ea typeface="Calibri" panose="020F0502020204030204" pitchFamily="34" charset="0"/>
              </a:rPr>
              <a:t>| </a:t>
            </a:r>
            <a:r>
              <a:rPr lang="en-US" sz="1050" dirty="0">
                <a:solidFill>
                  <a:srgbClr val="FF0000"/>
                </a:solidFill>
                <a:latin typeface="Wingdings" panose="05000000000000000000" pitchFamily="2" charset="2"/>
                <a:ea typeface="Calibri" panose="020F0502020204030204" pitchFamily="34" charset="0"/>
              </a:rPr>
              <a:t>*</a:t>
            </a:r>
            <a:r>
              <a:rPr lang="en-US" sz="1050" dirty="0">
                <a:solidFill>
                  <a:srgbClr val="FF0000"/>
                </a:solidFill>
                <a:latin typeface="Tahoma" panose="020B0604030504040204" pitchFamily="34" charset="0"/>
                <a:ea typeface="Calibri" panose="020F0502020204030204" pitchFamily="34" charset="0"/>
              </a:rPr>
              <a:t> </a:t>
            </a:r>
            <a:r>
              <a:rPr lang="en-US" u="sng" dirty="0">
                <a:solidFill>
                  <a:srgbClr val="000000"/>
                </a:solidFill>
                <a:latin typeface="Calibri" panose="020F0502020204030204" pitchFamily="34" charset="0"/>
                <a:ea typeface="Calibri" panose="020F0502020204030204" pitchFamily="34" charset="0"/>
              </a:rPr>
              <a:t>m-boffy@ti.com</a:t>
            </a:r>
            <a:endParaRPr lang="en-US" dirty="0"/>
          </a:p>
        </p:txBody>
      </p:sp>
      <p:sp>
        <p:nvSpPr>
          <p:cNvPr id="4" name="Slide Number Placeholder 3">
            <a:extLst>
              <a:ext uri="{FF2B5EF4-FFF2-40B4-BE49-F238E27FC236}">
                <a16:creationId xmlns:a16="http://schemas.microsoft.com/office/drawing/2014/main" id="{3AF2EDF3-041A-4FF7-AAA4-9AB722C4299B}"/>
              </a:ext>
            </a:extLst>
          </p:cNvPr>
          <p:cNvSpPr>
            <a:spLocks noGrp="1"/>
          </p:cNvSpPr>
          <p:nvPr>
            <p:ph type="sldNum" sz="quarter" idx="10"/>
          </p:nvPr>
        </p:nvSpPr>
        <p:spPr/>
        <p:txBody>
          <a:bodyPr/>
          <a:lstStyle/>
          <a:p>
            <a:fld id="{3B20521C-F793-4067-BB07-C7AF74E21EF3}" type="slidenum">
              <a:rPr lang="en-US" smtClean="0">
                <a:solidFill>
                  <a:srgbClr val="000000"/>
                </a:solidFill>
              </a:rPr>
              <a:pPr/>
              <a:t>8</a:t>
            </a:fld>
            <a:endParaRPr lang="en-US">
              <a:solidFill>
                <a:srgbClr val="000000"/>
              </a:solidFill>
            </a:endParaRPr>
          </a:p>
        </p:txBody>
      </p:sp>
    </p:spTree>
    <p:extLst>
      <p:ext uri="{BB962C8B-B14F-4D97-AF65-F5344CB8AC3E}">
        <p14:creationId xmlns:p14="http://schemas.microsoft.com/office/powerpoint/2010/main" val="1632261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15DA-8D59-4B62-8F66-410C6EBC08E1}"/>
              </a:ext>
            </a:extLst>
          </p:cNvPr>
          <p:cNvSpPr>
            <a:spLocks noGrp="1"/>
          </p:cNvSpPr>
          <p:nvPr>
            <p:ph type="ctrTitle"/>
          </p:nvPr>
        </p:nvSpPr>
        <p:spPr>
          <a:xfrm>
            <a:off x="342900" y="2076760"/>
            <a:ext cx="8458200" cy="1102519"/>
          </a:xfrm>
        </p:spPr>
        <p:txBody>
          <a:bodyPr/>
          <a:lstStyle/>
          <a:p>
            <a:r>
              <a:rPr lang="en-US" dirty="0"/>
              <a:t>Voltage step down solutions</a:t>
            </a:r>
            <a:br>
              <a:rPr lang="en-US" dirty="0"/>
            </a:br>
            <a:br>
              <a:rPr lang="en-US" dirty="0"/>
            </a:br>
            <a:r>
              <a:rPr lang="en-US" sz="1600" dirty="0">
                <a:solidFill>
                  <a:schemeClr val="tx1"/>
                </a:solidFill>
              </a:rPr>
              <a:t>I have 30Vin and I want 5Vout; what should I use ?</a:t>
            </a:r>
            <a:endParaRPr lang="en-US" dirty="0">
              <a:solidFill>
                <a:schemeClr val="tx1"/>
              </a:solidFill>
            </a:endParaRPr>
          </a:p>
        </p:txBody>
      </p:sp>
      <p:sp>
        <p:nvSpPr>
          <p:cNvPr id="4" name="Slide Number Placeholder 3">
            <a:extLst>
              <a:ext uri="{FF2B5EF4-FFF2-40B4-BE49-F238E27FC236}">
                <a16:creationId xmlns:a16="http://schemas.microsoft.com/office/drawing/2014/main" id="{DCDE96A9-3D01-44AA-9D47-D46BDD20A3D4}"/>
              </a:ext>
            </a:extLst>
          </p:cNvPr>
          <p:cNvSpPr>
            <a:spLocks noGrp="1"/>
          </p:cNvSpPr>
          <p:nvPr>
            <p:ph type="sldNum" sz="quarter" idx="10"/>
          </p:nvPr>
        </p:nvSpPr>
        <p:spPr/>
        <p:txBody>
          <a:bodyPr/>
          <a:lstStyle/>
          <a:p>
            <a:fld id="{91A5AC0A-F4BD-4464-80DC-A88E0D9F781D}" type="slidenum">
              <a:rPr lang="en-US" smtClean="0">
                <a:solidFill>
                  <a:srgbClr val="000000"/>
                </a:solidFill>
              </a:rPr>
              <a:pPr/>
              <a:t>9</a:t>
            </a:fld>
            <a:endParaRPr lang="en-US">
              <a:solidFill>
                <a:srgbClr val="000000"/>
              </a:solidFill>
            </a:endParaRPr>
          </a:p>
        </p:txBody>
      </p:sp>
    </p:spTree>
    <p:extLst>
      <p:ext uri="{BB962C8B-B14F-4D97-AF65-F5344CB8AC3E}">
        <p14:creationId xmlns:p14="http://schemas.microsoft.com/office/powerpoint/2010/main" val="862841770"/>
      </p:ext>
    </p:extLst>
  </p:cSld>
  <p:clrMapOvr>
    <a:masterClrMapping/>
  </p:clrMapOvr>
</p:sld>
</file>

<file path=ppt/theme/theme1.xml><?xml version="1.0" encoding="utf-8"?>
<a:theme xmlns:a="http://schemas.openxmlformats.org/drawingml/2006/main" name="FinalPowerpoint">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Theme-new">
  <a:themeElements>
    <a:clrScheme name="Custom 1">
      <a:dk1>
        <a:srgbClr val="000000"/>
      </a:dk1>
      <a:lt1>
        <a:srgbClr val="FFFFFF"/>
      </a:lt1>
      <a:dk2>
        <a:srgbClr val="DE0000"/>
      </a:dk2>
      <a:lt2>
        <a:srgbClr val="808080"/>
      </a:lt2>
      <a:accent1>
        <a:srgbClr val="DE0000"/>
      </a:accent1>
      <a:accent2>
        <a:srgbClr val="A4A4A4"/>
      </a:accent2>
      <a:accent3>
        <a:srgbClr val="117788"/>
      </a:accent3>
      <a:accent4>
        <a:srgbClr val="404040"/>
      </a:accent4>
      <a:accent5>
        <a:srgbClr val="4ABED4"/>
      </a:accent5>
      <a:accent6>
        <a:srgbClr val="7F7F7F"/>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fault Theme-new" id="{4B444CA8-5089-4C8C-A892-5383A8EDC2CD}" vid="{B9F702C9-368E-4FE6-9D0C-1E6C532F79B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24287</TotalTime>
  <Words>3795</Words>
  <Application>Microsoft Office PowerPoint</Application>
  <PresentationFormat>On-screen Show (16:9)</PresentationFormat>
  <Paragraphs>602</Paragraphs>
  <Slides>47</Slides>
  <Notes>31</Notes>
  <HiddenSlides>17</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47</vt:i4>
      </vt:variant>
    </vt:vector>
  </HeadingPairs>
  <TitlesOfParts>
    <vt:vector size="64" baseType="lpstr">
      <vt:lpstr>MS PGothic</vt:lpstr>
      <vt:lpstr>PMingLiU</vt:lpstr>
      <vt:lpstr>SimSun</vt:lpstr>
      <vt:lpstr>Arial</vt:lpstr>
      <vt:lpstr>Calibri</vt:lpstr>
      <vt:lpstr>Cambria Math</vt:lpstr>
      <vt:lpstr>Courier New</vt:lpstr>
      <vt:lpstr>Gill Sans Light</vt:lpstr>
      <vt:lpstr>Helvetica Neue</vt:lpstr>
      <vt:lpstr>Lucida Grande</vt:lpstr>
      <vt:lpstr>Tahoma</vt:lpstr>
      <vt:lpstr>Times New Roman</vt:lpstr>
      <vt:lpstr>Wingdings</vt:lpstr>
      <vt:lpstr>FinalPowerpoint</vt:lpstr>
      <vt:lpstr>Default Theme-new</vt:lpstr>
      <vt:lpstr>Visio</vt:lpstr>
      <vt:lpstr>Equation</vt:lpstr>
      <vt:lpstr>Buck converter basics    September 2024 Matisse BOFFY – Analog Field Applications Engineer  ( +33 6 86 36 88 47 | * m-boffy@ti.com</vt:lpstr>
      <vt:lpstr>About me </vt:lpstr>
      <vt:lpstr>Agenda </vt:lpstr>
      <vt:lpstr>Texas Instruments overview </vt:lpstr>
      <vt:lpstr>TI at a glance</vt:lpstr>
      <vt:lpstr>PowerPoint Presentation</vt:lpstr>
      <vt:lpstr>PowerPoint Presentation</vt:lpstr>
      <vt:lpstr>Internship offers – Texas Instruments Paris</vt:lpstr>
      <vt:lpstr>Voltage step down solutions  I have 30Vin and I want 5Vout; what should I use ?</vt:lpstr>
      <vt:lpstr>PowerPoint Presentation</vt:lpstr>
      <vt:lpstr>PowerPoint Presentation</vt:lpstr>
      <vt:lpstr>PowerPoint Presentation</vt:lpstr>
      <vt:lpstr>PowerPoint Presentation</vt:lpstr>
      <vt:lpstr>PowerPoint Presentation</vt:lpstr>
      <vt:lpstr>PowerPoint Presentation</vt:lpstr>
      <vt:lpstr>Deep dive on the buck converter </vt:lpstr>
      <vt:lpstr>Basic elements of a buck converter</vt:lpstr>
      <vt:lpstr>Buck power stage</vt:lpstr>
      <vt:lpstr>Power stage options</vt:lpstr>
      <vt:lpstr>Power stage options</vt:lpstr>
      <vt:lpstr>PowerPoint Presentation</vt:lpstr>
      <vt:lpstr>PowerPoint Presentation</vt:lpstr>
      <vt:lpstr>PowerPoint Presentation</vt:lpstr>
      <vt:lpstr>Buck compensation</vt:lpstr>
      <vt:lpstr>Stability : Phase margin and gain margin</vt:lpstr>
      <vt:lpstr>What are the specifications you should look for ?</vt:lpstr>
      <vt:lpstr>Efficiency</vt:lpstr>
      <vt:lpstr>PowerPoint Presentation</vt:lpstr>
      <vt:lpstr>What is output voltage ripple and why it matters?</vt:lpstr>
      <vt:lpstr>What is output voltage ripple and why it matters?</vt:lpstr>
      <vt:lpstr>What is output voltage ripple and why it matters?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Kimberley Morris</dc:creator>
  <cp:lastModifiedBy>Boffy, Matisse</cp:lastModifiedBy>
  <cp:revision>806</cp:revision>
  <dcterms:created xsi:type="dcterms:W3CDTF">2012-04-09T14:42:56Z</dcterms:created>
  <dcterms:modified xsi:type="dcterms:W3CDTF">2024-09-27T05:07:07Z</dcterms:modified>
</cp:coreProperties>
</file>